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30"/>
  </p:notesMasterIdLst>
  <p:sldIdLst>
    <p:sldId id="256" r:id="rId3"/>
    <p:sldId id="257" r:id="rId4"/>
    <p:sldId id="258" r:id="rId5"/>
    <p:sldId id="259" r:id="rId6"/>
    <p:sldId id="276" r:id="rId7"/>
    <p:sldId id="265" r:id="rId8"/>
    <p:sldId id="267" r:id="rId9"/>
    <p:sldId id="269" r:id="rId10"/>
    <p:sldId id="271" r:id="rId11"/>
    <p:sldId id="277" r:id="rId12"/>
    <p:sldId id="278" r:id="rId13"/>
    <p:sldId id="279" r:id="rId14"/>
    <p:sldId id="280" r:id="rId15"/>
    <p:sldId id="281" r:id="rId16"/>
    <p:sldId id="284" r:id="rId17"/>
    <p:sldId id="283" r:id="rId18"/>
    <p:sldId id="285" r:id="rId19"/>
    <p:sldId id="286" r:id="rId20"/>
    <p:sldId id="287" r:id="rId21"/>
    <p:sldId id="260" r:id="rId22"/>
    <p:sldId id="275" r:id="rId23"/>
    <p:sldId id="288" r:id="rId24"/>
    <p:sldId id="289" r:id="rId25"/>
    <p:sldId id="274" r:id="rId26"/>
    <p:sldId id="273" r:id="rId27"/>
    <p:sldId id="263" r:id="rId28"/>
    <p:sldId id="264" r:id="rId29"/>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Montserrat Light" pitchFamily="2" charset="0"/>
      <p:regular r:id="rId35"/>
      <p:bold r:id="rId36"/>
      <p:italic r:id="rId37"/>
      <p:boldItalic r:id="rId38"/>
    </p:embeddedFont>
    <p:embeddedFont>
      <p:font typeface="Roboto Mono" panose="00000009000000000000" pitchFamily="49" charset="0"/>
      <p:regular r:id="rId39"/>
      <p:bold r:id="rId40"/>
      <p:italic r:id="rId41"/>
      <p:boldItalic r:id="rId42"/>
    </p:embeddedFont>
    <p:embeddedFont>
      <p:font typeface="Roboto Mono Light" panose="00000009000000000000" pitchFamily="49" charset="0"/>
      <p:regular r:id="rId43"/>
      <p:bold r:id="rId44"/>
      <p:italic r:id="rId45"/>
      <p:boldItalic r:id="rId46"/>
    </p:embeddedFont>
    <p:embeddedFont>
      <p:font typeface="Roboto Mono Medium" panose="00000009000000000000" pitchFamily="49" charset="0"/>
      <p:regular r:id="rId47"/>
      <p:bold r:id="rId48"/>
      <p:italic r:id="rId49"/>
      <p:boldItalic r:id="rId50"/>
    </p:embeddedFont>
    <p:embeddedFont>
      <p:font typeface="Sora" panose="020B0604020202020204" charset="0"/>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jxor6811EBU9G2oes3eqjvoyiI8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864"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3.xml"/><Relationship Id="rId61" Type="http://customschemas.google.com/relationships/presentationmetadata" Target="metadata"/><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font" Target="fonts/font11.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 Id="rId10" Type="http://schemas.openxmlformats.org/officeDocument/2006/relationships/slide" Target="slides/slide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8007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9077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7166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2411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7564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72519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1394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0835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4188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7602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14" name="Google Shape;214;g142ad2f6649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5946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80312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7981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14" name="Google Shape;214;g142ad2f6649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extLst>
      <p:ext uri="{BB962C8B-B14F-4D97-AF65-F5344CB8AC3E}">
        <p14:creationId xmlns:p14="http://schemas.microsoft.com/office/powerpoint/2010/main" val="1929636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7932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c19338028d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g1c19338028d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38" name="Google Shape;238;g1c19338028d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5655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1130022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324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1144491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22521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9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7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93" name="Google Shape;93;p73"/>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94" name="Google Shape;94;p73"/>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95" name="Google Shape;95;p73"/>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96" name="Google Shape;96;p73"/>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7" name="Google Shape;97;p73"/>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98" name="Google Shape;98;p73"/>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99"/>
        <p:cNvGrpSpPr/>
        <p:nvPr/>
      </p:nvGrpSpPr>
      <p:grpSpPr>
        <a:xfrm>
          <a:off x="0" y="0"/>
          <a:ext cx="0" cy="0"/>
          <a:chOff x="0" y="0"/>
          <a:chExt cx="0" cy="0"/>
        </a:xfrm>
      </p:grpSpPr>
      <p:sp>
        <p:nvSpPr>
          <p:cNvPr id="100" name="Google Shape;100;p74"/>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1" name="Google Shape;101;p74"/>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02" name="Google Shape;102;p74"/>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03" name="Google Shape;103;p74"/>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pic>
        <p:nvPicPr>
          <p:cNvPr id="104" name="Google Shape;104;p74"/>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05" name="Google Shape;105;p74"/>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06" name="Google Shape;106;p74"/>
          <p:cNvCxnSpPr/>
          <p:nvPr/>
        </p:nvCxnSpPr>
        <p:spPr>
          <a:xfrm>
            <a:off x="3969975" y="3588007"/>
            <a:ext cx="4252050"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7"/>
        <p:cNvGrpSpPr/>
        <p:nvPr/>
      </p:nvGrpSpPr>
      <p:grpSpPr>
        <a:xfrm>
          <a:off x="0" y="0"/>
          <a:ext cx="0" cy="0"/>
          <a:chOff x="0" y="0"/>
          <a:chExt cx="0" cy="0"/>
        </a:xfrm>
      </p:grpSpPr>
      <p:sp>
        <p:nvSpPr>
          <p:cNvPr id="108" name="Google Shape;108;p7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72"/>
          <p:cNvSpPr txBox="1">
            <a:spLocks noGrp="1"/>
          </p:cNvSpPr>
          <p:nvPr>
            <p:ph type="body" idx="1"/>
          </p:nvPr>
        </p:nvSpPr>
        <p:spPr>
          <a:xfrm>
            <a:off x="388943" y="1825625"/>
            <a:ext cx="1150998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10" name="Google Shape;110;p7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1" name="Google Shape;111;p7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2" name="Google Shape;112;p7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13" name="Google Shape;113;p7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14" name="Google Shape;114;p72"/>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888888"/>
              </a:solidFill>
              <a:latin typeface="Calibri"/>
              <a:ea typeface="Calibri"/>
              <a:cs typeface="Calibri"/>
              <a:sym typeface="Calibri"/>
            </a:endParaRPr>
          </a:p>
        </p:txBody>
      </p:sp>
      <p:cxnSp>
        <p:nvCxnSpPr>
          <p:cNvPr id="117" name="Google Shape;117;p75"/>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8" name="Google Shape;118;p75"/>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9" name="Google Shape;119;p75"/>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0" name="Google Shape;120;p75"/>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xmlns:p15="http://schemas.microsoft.com/office/powerpoint/2012/main">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p76"/>
          <p:cNvSpPr txBox="1">
            <a:spLocks noGrp="1"/>
          </p:cNvSpPr>
          <p:nvPr>
            <p:ph type="title"/>
          </p:nvPr>
        </p:nvSpPr>
        <p:spPr>
          <a:xfrm>
            <a:off x="388943" y="365125"/>
            <a:ext cx="1141912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76"/>
          <p:cNvSpPr txBox="1">
            <a:spLocks noGrp="1"/>
          </p:cNvSpPr>
          <p:nvPr>
            <p:ph type="body" idx="1"/>
          </p:nvPr>
        </p:nvSpPr>
        <p:spPr>
          <a:xfrm>
            <a:off x="388943" y="1825625"/>
            <a:ext cx="585470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76"/>
          <p:cNvSpPr txBox="1">
            <a:spLocks noGrp="1"/>
          </p:cNvSpPr>
          <p:nvPr>
            <p:ph type="body" idx="2"/>
          </p:nvPr>
        </p:nvSpPr>
        <p:spPr>
          <a:xfrm>
            <a:off x="6172199" y="1825625"/>
            <a:ext cx="5630857"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5" name="Google Shape;125;p76"/>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26" name="Google Shape;126;p76"/>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77"/>
          <p:cNvSpPr txBox="1">
            <a:spLocks noGrp="1"/>
          </p:cNvSpPr>
          <p:nvPr>
            <p:ph type="title"/>
          </p:nvPr>
        </p:nvSpPr>
        <p:spPr>
          <a:xfrm>
            <a:off x="388943" y="365125"/>
            <a:ext cx="1139188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77"/>
          <p:cNvSpPr txBox="1">
            <a:spLocks noGrp="1"/>
          </p:cNvSpPr>
          <p:nvPr>
            <p:ph type="body" idx="1"/>
          </p:nvPr>
        </p:nvSpPr>
        <p:spPr>
          <a:xfrm>
            <a:off x="388944"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77"/>
          <p:cNvSpPr txBox="1">
            <a:spLocks noGrp="1"/>
          </p:cNvSpPr>
          <p:nvPr>
            <p:ph type="body" idx="2"/>
          </p:nvPr>
        </p:nvSpPr>
        <p:spPr>
          <a:xfrm>
            <a:off x="388944"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77"/>
          <p:cNvSpPr txBox="1">
            <a:spLocks noGrp="1"/>
          </p:cNvSpPr>
          <p:nvPr>
            <p:ph type="body" idx="3"/>
          </p:nvPr>
        </p:nvSpPr>
        <p:spPr>
          <a:xfrm>
            <a:off x="6172200"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77"/>
          <p:cNvSpPr txBox="1">
            <a:spLocks noGrp="1"/>
          </p:cNvSpPr>
          <p:nvPr>
            <p:ph type="body" idx="4"/>
          </p:nvPr>
        </p:nvSpPr>
        <p:spPr>
          <a:xfrm>
            <a:off x="6172200"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36" name="Google Shape;136;p77"/>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37" name="Google Shape;137;p77"/>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43" name="Google Shape;143;p78"/>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44" name="Google Shape;144;p78"/>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7"/>
        <p:cNvGrpSpPr/>
        <p:nvPr/>
      </p:nvGrpSpPr>
      <p:grpSpPr>
        <a:xfrm>
          <a:off x="0" y="0"/>
          <a:ext cx="0" cy="0"/>
          <a:chOff x="0" y="0"/>
          <a:chExt cx="0" cy="0"/>
        </a:xfrm>
      </p:grpSpPr>
      <p:sp>
        <p:nvSpPr>
          <p:cNvPr id="148" name="Google Shape;148;p79"/>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79"/>
          <p:cNvSpPr txBox="1">
            <a:spLocks noGrp="1"/>
          </p:cNvSpPr>
          <p:nvPr>
            <p:ph type="body" idx="1"/>
          </p:nvPr>
        </p:nvSpPr>
        <p:spPr>
          <a:xfrm>
            <a:off x="5183188" y="987425"/>
            <a:ext cx="6619868" cy="4873625"/>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marL="914400" lvl="1" indent="-3810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marL="1371600" lvl="2" indent="-355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marL="1828800" lvl="3"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marL="2286000" lvl="4"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0" name="Google Shape;150;p79"/>
          <p:cNvSpPr txBox="1">
            <a:spLocks noGrp="1"/>
          </p:cNvSpPr>
          <p:nvPr>
            <p:ph type="body" idx="2"/>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51" name="Google Shape;151;p79"/>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52" name="Google Shape;152;p79"/>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6"/>
        <p:cNvGrpSpPr/>
        <p:nvPr/>
      </p:nvGrpSpPr>
      <p:grpSpPr>
        <a:xfrm>
          <a:off x="0" y="0"/>
          <a:ext cx="0" cy="0"/>
          <a:chOff x="0" y="0"/>
          <a:chExt cx="0" cy="0"/>
        </a:xfrm>
      </p:grpSpPr>
      <p:sp>
        <p:nvSpPr>
          <p:cNvPr id="157" name="Google Shape;157;p80"/>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80"/>
          <p:cNvSpPr>
            <a:spLocks noGrp="1"/>
          </p:cNvSpPr>
          <p:nvPr>
            <p:ph type="pic" idx="2"/>
          </p:nvPr>
        </p:nvSpPr>
        <p:spPr>
          <a:xfrm>
            <a:off x="5183188" y="457201"/>
            <a:ext cx="6619868" cy="5403850"/>
          </a:xfrm>
          <a:prstGeom prst="rect">
            <a:avLst/>
          </a:prstGeom>
          <a:noFill/>
          <a:ln>
            <a:noFill/>
          </a:ln>
        </p:spPr>
      </p:sp>
      <p:sp>
        <p:nvSpPr>
          <p:cNvPr id="159" name="Google Shape;159;p80"/>
          <p:cNvSpPr txBox="1">
            <a:spLocks noGrp="1"/>
          </p:cNvSpPr>
          <p:nvPr>
            <p:ph type="body" idx="1"/>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60" name="Google Shape;160;p80"/>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1" name="Google Shape;161;p80"/>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5"/>
        <p:cNvGrpSpPr/>
        <p:nvPr/>
      </p:nvGrpSpPr>
      <p:grpSpPr>
        <a:xfrm>
          <a:off x="0" y="0"/>
          <a:ext cx="0" cy="0"/>
          <a:chOff x="0" y="0"/>
          <a:chExt cx="0" cy="0"/>
        </a:xfrm>
      </p:grpSpPr>
      <p:sp>
        <p:nvSpPr>
          <p:cNvPr id="166" name="Google Shape;166;p81"/>
          <p:cNvSpPr txBox="1">
            <a:spLocks noGrp="1"/>
          </p:cNvSpPr>
          <p:nvPr>
            <p:ph type="title"/>
          </p:nvPr>
        </p:nvSpPr>
        <p:spPr>
          <a:xfrm>
            <a:off x="388943" y="365125"/>
            <a:ext cx="1141411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81"/>
          <p:cNvSpPr txBox="1">
            <a:spLocks noGrp="1"/>
          </p:cNvSpPr>
          <p:nvPr>
            <p:ph type="body" idx="1"/>
          </p:nvPr>
        </p:nvSpPr>
        <p:spPr>
          <a:xfrm rot="5400000">
            <a:off x="3920330" y="-1705762"/>
            <a:ext cx="4351338" cy="1141411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8" name="Google Shape;168;p8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9" name="Google Shape;169;p8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82"/>
          <p:cNvSpPr txBox="1">
            <a:spLocks noGrp="1"/>
          </p:cNvSpPr>
          <p:nvPr>
            <p:ph type="title"/>
          </p:nvPr>
        </p:nvSpPr>
        <p:spPr>
          <a:xfrm rot="5400000">
            <a:off x="7563391" y="1841431"/>
            <a:ext cx="5497039" cy="31740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82"/>
          <p:cNvSpPr txBox="1">
            <a:spLocks noGrp="1"/>
          </p:cNvSpPr>
          <p:nvPr>
            <p:ph type="body" idx="1"/>
          </p:nvPr>
        </p:nvSpPr>
        <p:spPr>
          <a:xfrm rot="5400000">
            <a:off x="1732201" y="-663336"/>
            <a:ext cx="5497040" cy="8183557"/>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6" name="Google Shape;176;p8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77" name="Google Shape;177;p8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8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8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8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0"/>
          <p:cNvSpPr>
            <a:spLocks noGrp="1"/>
          </p:cNvSpPr>
          <p:nvPr>
            <p:ph type="pic" idx="2"/>
          </p:nvPr>
        </p:nvSpPr>
        <p:spPr>
          <a:xfrm>
            <a:off x="5183188" y="987425"/>
            <a:ext cx="6172200" cy="4873625"/>
          </a:xfrm>
          <a:prstGeom prst="rect">
            <a:avLst/>
          </a:prstGeom>
          <a:noFill/>
          <a:ln>
            <a:noFill/>
          </a:ln>
        </p:spPr>
      </p:sp>
      <p:sp>
        <p:nvSpPr>
          <p:cNvPr id="68" name="Google Shape;68;p9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71"/>
          <p:cNvSpPr txBox="1">
            <a:spLocks noGrp="1"/>
          </p:cNvSpPr>
          <p:nvPr>
            <p:ph type="title"/>
          </p:nvPr>
        </p:nvSpPr>
        <p:spPr>
          <a:xfrm>
            <a:off x="388943" y="365125"/>
            <a:ext cx="1139274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71"/>
          <p:cNvSpPr txBox="1">
            <a:spLocks noGrp="1"/>
          </p:cNvSpPr>
          <p:nvPr>
            <p:ph type="body" idx="1"/>
          </p:nvPr>
        </p:nvSpPr>
        <p:spPr>
          <a:xfrm>
            <a:off x="388943" y="1825625"/>
            <a:ext cx="11392749" cy="4351338"/>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103864"/>
              </a:buClr>
              <a:buSzPts val="3200"/>
              <a:buFont typeface="Arial"/>
              <a:buChar char="•"/>
              <a:defRPr sz="3200" b="0" i="0" u="none" strike="noStrike" cap="none">
                <a:solidFill>
                  <a:srgbClr val="103864"/>
                </a:solidFill>
                <a:latin typeface="Sora"/>
                <a:ea typeface="Sora"/>
                <a:cs typeface="Sora"/>
                <a:sym typeface="Sora"/>
              </a:defRPr>
            </a:lvl1pPr>
            <a:lvl2pPr marL="914400" marR="0" lvl="1" indent="-406400" algn="l" rtl="0">
              <a:lnSpc>
                <a:spcPct val="90000"/>
              </a:lnSpc>
              <a:spcBef>
                <a:spcPts val="500"/>
              </a:spcBef>
              <a:spcAft>
                <a:spcPts val="0"/>
              </a:spcAft>
              <a:buClr>
                <a:srgbClr val="103864"/>
              </a:buClr>
              <a:buSzPts val="2800"/>
              <a:buFont typeface="Arial"/>
              <a:buChar char="•"/>
              <a:defRPr sz="2800" b="0" i="0" u="none" strike="noStrike" cap="none">
                <a:solidFill>
                  <a:srgbClr val="103864"/>
                </a:solidFill>
                <a:latin typeface="Sora"/>
                <a:ea typeface="Sora"/>
                <a:cs typeface="Sora"/>
                <a:sym typeface="Sora"/>
              </a:defRPr>
            </a:lvl2pPr>
            <a:lvl3pPr marL="1371600" marR="0" lvl="2" indent="-381000" algn="l" rtl="0">
              <a:lnSpc>
                <a:spcPct val="90000"/>
              </a:lnSpc>
              <a:spcBef>
                <a:spcPts val="500"/>
              </a:spcBef>
              <a:spcAft>
                <a:spcPts val="0"/>
              </a:spcAft>
              <a:buClr>
                <a:srgbClr val="103864"/>
              </a:buClr>
              <a:buSzPts val="2400"/>
              <a:buFont typeface="Arial"/>
              <a:buChar char="•"/>
              <a:defRPr sz="2400" b="0" i="0" u="none" strike="noStrike" cap="none">
                <a:solidFill>
                  <a:srgbClr val="103864"/>
                </a:solidFill>
                <a:latin typeface="Sora"/>
                <a:ea typeface="Sora"/>
                <a:cs typeface="Sora"/>
                <a:sym typeface="Sora"/>
              </a:defRPr>
            </a:lvl3pPr>
            <a:lvl4pPr marL="1828800" marR="0" lvl="3"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4pPr>
            <a:lvl5pPr marL="2286000" marR="0" lvl="4"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7" name="Google Shape;87;p71"/>
          <p:cNvPicPr preferRelativeResize="0"/>
          <p:nvPr/>
        </p:nvPicPr>
        <p:blipFill rotWithShape="1">
          <a:blip r:embed="rId13">
            <a:alphaModFix/>
          </a:blip>
          <a:srcRect/>
          <a:stretch/>
        </p:blipFill>
        <p:spPr>
          <a:xfrm>
            <a:off x="10412084" y="224287"/>
            <a:ext cx="1572880" cy="455637"/>
          </a:xfrm>
          <a:prstGeom prst="rect">
            <a:avLst/>
          </a:prstGeom>
          <a:noFill/>
          <a:ln>
            <a:noFill/>
          </a:ln>
        </p:spPr>
      </p:pic>
      <p:cxnSp>
        <p:nvCxnSpPr>
          <p:cNvPr id="88" name="Google Shape;88;p7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89" name="Google Shape;89;p7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0" name="Google Shape;90;p7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nikhil1e9/loan-default/"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grpSp>
        <p:nvGrpSpPr>
          <p:cNvPr id="186" name="Google Shape;186;p1"/>
          <p:cNvGrpSpPr/>
          <p:nvPr/>
        </p:nvGrpSpPr>
        <p:grpSpPr>
          <a:xfrm>
            <a:off x="0" y="2431013"/>
            <a:ext cx="12192000" cy="1323399"/>
            <a:chOff x="1352101" y="2247783"/>
            <a:chExt cx="9487800" cy="1323399"/>
          </a:xfrm>
        </p:grpSpPr>
        <p:sp>
          <p:nvSpPr>
            <p:cNvPr id="187" name="Google Shape;187;p1"/>
            <p:cNvSpPr txBox="1"/>
            <p:nvPr/>
          </p:nvSpPr>
          <p:spPr>
            <a:xfrm>
              <a:off x="1352101" y="2247783"/>
              <a:ext cx="9487800" cy="13233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4400"/>
                <a:buFont typeface="Sora"/>
                <a:buNone/>
              </a:pPr>
              <a:r>
                <a:rPr lang="en-US" sz="4000" b="0" i="0" u="none" strike="noStrike" cap="none" dirty="0">
                  <a:solidFill>
                    <a:srgbClr val="FFFFFF"/>
                  </a:solidFill>
                  <a:latin typeface="Sora"/>
                  <a:ea typeface="Sora"/>
                  <a:cs typeface="Sora"/>
                  <a:sym typeface="Sora"/>
                </a:rPr>
                <a:t>Credit Score with Scorecards Method</a:t>
              </a:r>
              <a:endParaRPr sz="1400" b="0" i="0" u="none" strike="noStrike" cap="none" dirty="0">
                <a:solidFill>
                  <a:srgbClr val="000000"/>
                </a:solidFill>
                <a:latin typeface="Arial"/>
                <a:ea typeface="Arial"/>
                <a:cs typeface="Arial"/>
                <a:sym typeface="Arial"/>
              </a:endParaRPr>
            </a:p>
          </p:txBody>
        </p:sp>
        <p:sp>
          <p:nvSpPr>
            <p:cNvPr id="188" name="Google Shape;188;p1"/>
            <p:cNvSpPr/>
            <p:nvPr/>
          </p:nvSpPr>
          <p:spPr>
            <a:xfrm>
              <a:off x="3306290" y="3044482"/>
              <a:ext cx="5579400" cy="402600"/>
            </a:xfrm>
            <a:prstGeom prst="roundRect">
              <a:avLst>
                <a:gd name="adj" fmla="val 50000"/>
              </a:avLst>
            </a:prstGeom>
            <a:solidFill>
              <a:srgbClr val="F3C1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03864"/>
                </a:buClr>
                <a:buSzPts val="1800"/>
                <a:buFont typeface="Sora"/>
                <a:buNone/>
              </a:pPr>
              <a:r>
                <a:rPr lang="en-US" sz="1800" dirty="0">
                  <a:solidFill>
                    <a:srgbClr val="103864"/>
                  </a:solidFill>
                  <a:latin typeface="Sora"/>
                  <a:ea typeface="Sora"/>
                  <a:cs typeface="Sora"/>
                  <a:sym typeface="Sora"/>
                </a:rPr>
                <a:t>Credit Scoring and Analytics</a:t>
              </a:r>
              <a:endParaRPr sz="1800" b="0" i="0" u="none" strike="noStrike" cap="none" dirty="0">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w="9525" cap="flat" cmpd="sng">
            <a:solidFill>
              <a:schemeClr val="lt1"/>
            </a:solidFill>
            <a:prstDash val="solid"/>
            <a:miter lim="800000"/>
            <a:headEnd type="none" w="sm" len="sm"/>
            <a:tailEnd type="stealth"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r>
              <a:rPr lang="en-US" dirty="0">
                <a:solidFill>
                  <a:srgbClr val="103864"/>
                </a:solidFill>
                <a:latin typeface="Sora"/>
                <a:ea typeface="Sora"/>
                <a:cs typeface="Sora"/>
                <a:sym typeface="Sora"/>
              </a:rPr>
              <a:t>Scorecards Development</a:t>
            </a:r>
            <a:endParaRPr dirty="0"/>
          </a:p>
        </p:txBody>
      </p:sp>
      <p:sp>
        <p:nvSpPr>
          <p:cNvPr id="4" name="Google Shape;210;p3">
            <a:extLst>
              <a:ext uri="{FF2B5EF4-FFF2-40B4-BE49-F238E27FC236}">
                <a16:creationId xmlns:a16="http://schemas.microsoft.com/office/drawing/2014/main" id="{70889729-5589-1D08-5B6B-F2289D4451BD}"/>
              </a:ext>
            </a:extLst>
          </p:cNvPr>
          <p:cNvSpPr txBox="1"/>
          <p:nvPr/>
        </p:nvSpPr>
        <p:spPr>
          <a:xfrm>
            <a:off x="414157" y="1593432"/>
            <a:ext cx="11388900" cy="4265743"/>
          </a:xfrm>
          <a:prstGeom prst="rect">
            <a:avLst/>
          </a:prstGeom>
          <a:noFill/>
          <a:ln>
            <a:noFill/>
          </a:ln>
        </p:spPr>
        <p:txBody>
          <a:bodyPr spcFirstLastPara="1" wrap="square" lIns="91425" tIns="45700" rIns="91425" bIns="45700" anchor="t" anchorCtr="0">
            <a:spAutoFit/>
          </a:bodyPr>
          <a:lstStyle/>
          <a:p>
            <a:pPr marL="431800" indent="-342900" algn="just">
              <a:lnSpc>
                <a:spcPct val="107000"/>
              </a:lnSpc>
              <a:spcAft>
                <a:spcPts val="800"/>
              </a:spcAft>
              <a:buFont typeface="Arial" panose="020B0604020202020204" pitchFamily="34" charset="0"/>
              <a:buChar char="•"/>
              <a:tabLst>
                <a:tab pos="450215" algn="l"/>
              </a:tabLst>
            </a:pPr>
            <a:r>
              <a:rPr lang="en-US" sz="2000" dirty="0">
                <a:solidFill>
                  <a:srgbClr val="103864"/>
                </a:solidFill>
                <a:latin typeface="Sora"/>
                <a:cs typeface="Sora"/>
              </a:rPr>
              <a:t>Scorecard Development Process</a:t>
            </a:r>
          </a:p>
          <a:p>
            <a:pPr marL="88900" algn="just">
              <a:lnSpc>
                <a:spcPct val="107000"/>
              </a:lnSpc>
              <a:spcAft>
                <a:spcPts val="800"/>
              </a:spcAft>
              <a:tabLst>
                <a:tab pos="450215" algn="l"/>
              </a:tabLst>
            </a:pPr>
            <a:r>
              <a:rPr lang="en-US" sz="2000" dirty="0">
                <a:solidFill>
                  <a:srgbClr val="103864"/>
                </a:solidFill>
                <a:latin typeface="Sora"/>
                <a:cs typeface="Sora"/>
              </a:rPr>
              <a:t>	1. Explore Data</a:t>
            </a:r>
          </a:p>
          <a:p>
            <a:pPr marL="625475" algn="just">
              <a:lnSpc>
                <a:spcPct val="107000"/>
              </a:lnSpc>
              <a:spcAft>
                <a:spcPts val="800"/>
              </a:spcAft>
              <a:tabLst>
                <a:tab pos="450215" algn="l"/>
              </a:tabLst>
            </a:pPr>
            <a:r>
              <a:rPr lang="en-ID" sz="2000" dirty="0">
                <a:solidFill>
                  <a:srgbClr val="103864"/>
                </a:solidFill>
                <a:latin typeface="Sora"/>
                <a:cs typeface="Sora"/>
              </a:rPr>
              <a:t>The data exploration stage is carried out to understand and </a:t>
            </a:r>
            <a:r>
              <a:rPr lang="en-ID" sz="2000" dirty="0" err="1">
                <a:solidFill>
                  <a:srgbClr val="103864"/>
                </a:solidFill>
                <a:latin typeface="Sora"/>
                <a:cs typeface="Sora"/>
              </a:rPr>
              <a:t>analyze</a:t>
            </a:r>
            <a:r>
              <a:rPr lang="en-ID" sz="2000" dirty="0">
                <a:solidFill>
                  <a:srgbClr val="103864"/>
                </a:solidFill>
                <a:latin typeface="Sora"/>
                <a:cs typeface="Sora"/>
              </a:rPr>
              <a:t> the data that will be used in model development. At this stage, simple statistics such as value distribution, mean/median, and checking the integrity of each data are carried out. </a:t>
            </a:r>
            <a:endParaRPr lang="en-US" sz="2000" dirty="0">
              <a:solidFill>
                <a:srgbClr val="103864"/>
              </a:solidFill>
              <a:latin typeface="Sora"/>
              <a:cs typeface="Sora"/>
            </a:endParaRPr>
          </a:p>
          <a:p>
            <a:pPr marL="88900" algn="just">
              <a:lnSpc>
                <a:spcPct val="107000"/>
              </a:lnSpc>
              <a:spcAft>
                <a:spcPts val="800"/>
              </a:spcAft>
              <a:tabLst>
                <a:tab pos="450215" algn="l"/>
              </a:tabLst>
            </a:pPr>
            <a:r>
              <a:rPr lang="en-US" sz="2000" dirty="0">
                <a:solidFill>
                  <a:srgbClr val="103864"/>
                </a:solidFill>
                <a:latin typeface="Sora"/>
                <a:cs typeface="Sora"/>
              </a:rPr>
              <a:t>	</a:t>
            </a:r>
          </a:p>
          <a:p>
            <a:pPr marL="88900" algn="just">
              <a:lnSpc>
                <a:spcPct val="107000"/>
              </a:lnSpc>
              <a:spcAft>
                <a:spcPts val="800"/>
              </a:spcAft>
              <a:tabLst>
                <a:tab pos="450215" algn="l"/>
              </a:tabLst>
            </a:pPr>
            <a:r>
              <a:rPr lang="en-US" sz="2000" dirty="0">
                <a:solidFill>
                  <a:srgbClr val="103864"/>
                </a:solidFill>
                <a:latin typeface="Sora"/>
                <a:cs typeface="Sora"/>
              </a:rPr>
              <a:t>	2. Handle Missing Values and Outliers</a:t>
            </a:r>
          </a:p>
          <a:p>
            <a:pPr marL="625475" algn="just">
              <a:tabLst>
                <a:tab pos="450215" algn="l"/>
              </a:tabLst>
            </a:pPr>
            <a:r>
              <a:rPr lang="en-ID" sz="2000" dirty="0">
                <a:solidFill>
                  <a:srgbClr val="103864"/>
                </a:solidFill>
                <a:latin typeface="Sora"/>
                <a:cs typeface="Sora"/>
              </a:rPr>
              <a:t>There are no missing values in the data set. This indicates that</a:t>
            </a:r>
          </a:p>
          <a:p>
            <a:pPr marL="625475" algn="just">
              <a:tabLst>
                <a:tab pos="450215" algn="l"/>
              </a:tabLst>
            </a:pPr>
            <a:r>
              <a:rPr lang="en-ID" sz="2000" dirty="0">
                <a:solidFill>
                  <a:srgbClr val="103864"/>
                </a:solidFill>
                <a:latin typeface="Sora"/>
                <a:cs typeface="Sora"/>
              </a:rPr>
              <a:t>the data is complete and there is no missing or unfilled</a:t>
            </a:r>
          </a:p>
          <a:p>
            <a:pPr marL="625475" algn="just">
              <a:tabLst>
                <a:tab pos="450215" algn="l"/>
              </a:tabLst>
            </a:pPr>
            <a:r>
              <a:rPr lang="en-ID" sz="2000" dirty="0">
                <a:solidFill>
                  <a:srgbClr val="103864"/>
                </a:solidFill>
                <a:latin typeface="Sora"/>
                <a:cs typeface="Sora"/>
              </a:rPr>
              <a:t>information in the variables.</a:t>
            </a:r>
            <a:endParaRPr lang="en-US" sz="2000" dirty="0">
              <a:solidFill>
                <a:srgbClr val="103864"/>
              </a:solidFill>
              <a:latin typeface="Sora"/>
              <a:cs typeface="Sora"/>
            </a:endParaRPr>
          </a:p>
          <a:p>
            <a:pPr marL="88900" algn="just">
              <a:lnSpc>
                <a:spcPct val="107000"/>
              </a:lnSpc>
              <a:spcAft>
                <a:spcPts val="800"/>
              </a:spcAft>
              <a:tabLst>
                <a:tab pos="450215" algn="l"/>
              </a:tabLst>
            </a:pPr>
            <a:r>
              <a:rPr lang="en-US" sz="2000" dirty="0">
                <a:solidFill>
                  <a:srgbClr val="103864"/>
                </a:solidFill>
                <a:latin typeface="Sora"/>
                <a:cs typeface="Sora"/>
              </a:rPr>
              <a:t>	</a:t>
            </a:r>
            <a:endParaRPr lang="en-ID" sz="2000" dirty="0">
              <a:solidFill>
                <a:srgbClr val="103864"/>
              </a:solidFill>
              <a:latin typeface="Sora"/>
              <a:cs typeface="Sora"/>
            </a:endParaRPr>
          </a:p>
        </p:txBody>
      </p:sp>
      <p:pic>
        <p:nvPicPr>
          <p:cNvPr id="2" name="Picture 1">
            <a:extLst>
              <a:ext uri="{FF2B5EF4-FFF2-40B4-BE49-F238E27FC236}">
                <a16:creationId xmlns:a16="http://schemas.microsoft.com/office/drawing/2014/main" id="{679D68B9-9E78-251E-F328-F234DE1E7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2618" y="3566795"/>
            <a:ext cx="1871345" cy="2926080"/>
          </a:xfrm>
          <a:prstGeom prst="rect">
            <a:avLst/>
          </a:prstGeom>
        </p:spPr>
      </p:pic>
    </p:spTree>
    <p:extLst>
      <p:ext uri="{BB962C8B-B14F-4D97-AF65-F5344CB8AC3E}">
        <p14:creationId xmlns:p14="http://schemas.microsoft.com/office/powerpoint/2010/main" val="443803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r>
              <a:rPr lang="en-US" dirty="0">
                <a:solidFill>
                  <a:srgbClr val="103864"/>
                </a:solidFill>
                <a:latin typeface="Sora"/>
                <a:ea typeface="Sora"/>
                <a:cs typeface="Sora"/>
                <a:sym typeface="Sora"/>
              </a:rPr>
              <a:t>Scorecards Development</a:t>
            </a:r>
            <a:endParaRPr dirty="0"/>
          </a:p>
        </p:txBody>
      </p:sp>
      <p:sp>
        <p:nvSpPr>
          <p:cNvPr id="4" name="Google Shape;210;p3">
            <a:extLst>
              <a:ext uri="{FF2B5EF4-FFF2-40B4-BE49-F238E27FC236}">
                <a16:creationId xmlns:a16="http://schemas.microsoft.com/office/drawing/2014/main" id="{70889729-5589-1D08-5B6B-F2289D4451BD}"/>
              </a:ext>
            </a:extLst>
          </p:cNvPr>
          <p:cNvSpPr txBox="1"/>
          <p:nvPr/>
        </p:nvSpPr>
        <p:spPr>
          <a:xfrm>
            <a:off x="414157" y="1593432"/>
            <a:ext cx="11388900" cy="2251858"/>
          </a:xfrm>
          <a:prstGeom prst="rect">
            <a:avLst/>
          </a:prstGeom>
          <a:noFill/>
          <a:ln>
            <a:noFill/>
          </a:ln>
        </p:spPr>
        <p:txBody>
          <a:bodyPr spcFirstLastPara="1" wrap="square" lIns="91425" tIns="45700" rIns="91425" bIns="45700" anchor="t" anchorCtr="0">
            <a:spAutoFit/>
          </a:bodyPr>
          <a:lstStyle/>
          <a:p>
            <a:pPr marL="431800" indent="-342900" algn="just">
              <a:lnSpc>
                <a:spcPct val="107000"/>
              </a:lnSpc>
              <a:spcAft>
                <a:spcPts val="800"/>
              </a:spcAft>
              <a:buFont typeface="Arial" panose="020B0604020202020204" pitchFamily="34" charset="0"/>
              <a:buChar char="•"/>
              <a:tabLst>
                <a:tab pos="450215" algn="l"/>
              </a:tabLst>
            </a:pPr>
            <a:r>
              <a:rPr lang="en-US" sz="2000" dirty="0">
                <a:solidFill>
                  <a:srgbClr val="103864"/>
                </a:solidFill>
                <a:latin typeface="Sora"/>
                <a:cs typeface="Sora"/>
              </a:rPr>
              <a:t>Scorecard Development Process</a:t>
            </a:r>
          </a:p>
          <a:p>
            <a:pPr marL="88900" algn="just">
              <a:lnSpc>
                <a:spcPct val="107000"/>
              </a:lnSpc>
              <a:spcAft>
                <a:spcPts val="800"/>
              </a:spcAft>
              <a:tabLst>
                <a:tab pos="450215" algn="l"/>
              </a:tabLst>
            </a:pPr>
            <a:r>
              <a:rPr lang="en-US" sz="2000" dirty="0">
                <a:solidFill>
                  <a:srgbClr val="103864"/>
                </a:solidFill>
                <a:latin typeface="Sora"/>
                <a:cs typeface="Sora"/>
              </a:rPr>
              <a:t>	3. Check Correlation</a:t>
            </a:r>
          </a:p>
          <a:p>
            <a:pPr marL="88900" algn="just">
              <a:lnSpc>
                <a:spcPct val="107000"/>
              </a:lnSpc>
              <a:spcAft>
                <a:spcPts val="800"/>
              </a:spcAft>
              <a:tabLst>
                <a:tab pos="450215" algn="l"/>
              </a:tabLst>
            </a:pPr>
            <a:endParaRPr lang="en-US" sz="2000" dirty="0">
              <a:solidFill>
                <a:srgbClr val="103864"/>
              </a:solidFill>
              <a:latin typeface="Sora"/>
              <a:cs typeface="Sora"/>
            </a:endParaRPr>
          </a:p>
          <a:p>
            <a:pPr marL="88900" algn="just">
              <a:lnSpc>
                <a:spcPct val="107000"/>
              </a:lnSpc>
              <a:spcAft>
                <a:spcPts val="800"/>
              </a:spcAft>
              <a:tabLst>
                <a:tab pos="450215" algn="l"/>
              </a:tabLst>
            </a:pPr>
            <a:endParaRPr lang="en-US" sz="2000" dirty="0">
              <a:solidFill>
                <a:srgbClr val="103864"/>
              </a:solidFill>
              <a:latin typeface="Sora"/>
              <a:cs typeface="Sora"/>
            </a:endParaRPr>
          </a:p>
          <a:p>
            <a:pPr marL="88900" algn="just">
              <a:lnSpc>
                <a:spcPct val="107000"/>
              </a:lnSpc>
              <a:spcAft>
                <a:spcPts val="800"/>
              </a:spcAft>
              <a:tabLst>
                <a:tab pos="450215" algn="l"/>
              </a:tabLst>
            </a:pPr>
            <a:r>
              <a:rPr lang="en-US" sz="2000" dirty="0">
                <a:solidFill>
                  <a:srgbClr val="103864"/>
                </a:solidFill>
                <a:latin typeface="Sora"/>
                <a:cs typeface="Sora"/>
              </a:rPr>
              <a:t>	</a:t>
            </a:r>
            <a:endParaRPr lang="en-ID" sz="2000" dirty="0">
              <a:solidFill>
                <a:srgbClr val="103864"/>
              </a:solidFill>
              <a:latin typeface="Sora"/>
              <a:cs typeface="Sora"/>
            </a:endParaRPr>
          </a:p>
        </p:txBody>
      </p:sp>
      <p:pic>
        <p:nvPicPr>
          <p:cNvPr id="2" name="Picture 1">
            <a:extLst>
              <a:ext uri="{FF2B5EF4-FFF2-40B4-BE49-F238E27FC236}">
                <a16:creationId xmlns:a16="http://schemas.microsoft.com/office/drawing/2014/main" id="{5462F056-2379-C8C3-C96B-7A65E640E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9969" y="2358598"/>
            <a:ext cx="5142484" cy="3779652"/>
          </a:xfrm>
          <a:prstGeom prst="rect">
            <a:avLst/>
          </a:prstGeom>
        </p:spPr>
      </p:pic>
    </p:spTree>
    <p:extLst>
      <p:ext uri="{BB962C8B-B14F-4D97-AF65-F5344CB8AC3E}">
        <p14:creationId xmlns:p14="http://schemas.microsoft.com/office/powerpoint/2010/main" val="2105663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r>
              <a:rPr lang="en-US" dirty="0">
                <a:solidFill>
                  <a:srgbClr val="103864"/>
                </a:solidFill>
                <a:latin typeface="Sora"/>
                <a:ea typeface="Sora"/>
                <a:cs typeface="Sora"/>
                <a:sym typeface="Sora"/>
              </a:rPr>
              <a:t>Scorecards Development</a:t>
            </a:r>
            <a:endParaRPr dirty="0"/>
          </a:p>
        </p:txBody>
      </p:sp>
      <p:sp>
        <p:nvSpPr>
          <p:cNvPr id="4" name="Google Shape;210;p3">
            <a:extLst>
              <a:ext uri="{FF2B5EF4-FFF2-40B4-BE49-F238E27FC236}">
                <a16:creationId xmlns:a16="http://schemas.microsoft.com/office/drawing/2014/main" id="{70889729-5589-1D08-5B6B-F2289D4451BD}"/>
              </a:ext>
            </a:extLst>
          </p:cNvPr>
          <p:cNvSpPr txBox="1"/>
          <p:nvPr/>
        </p:nvSpPr>
        <p:spPr>
          <a:xfrm>
            <a:off x="414157" y="1593432"/>
            <a:ext cx="4918334" cy="4681241"/>
          </a:xfrm>
          <a:prstGeom prst="rect">
            <a:avLst/>
          </a:prstGeom>
          <a:noFill/>
          <a:ln>
            <a:noFill/>
          </a:ln>
        </p:spPr>
        <p:txBody>
          <a:bodyPr spcFirstLastPara="1" wrap="square" lIns="91425" tIns="45700" rIns="91425" bIns="45700" anchor="t" anchorCtr="0">
            <a:spAutoFit/>
          </a:bodyPr>
          <a:lstStyle/>
          <a:p>
            <a:pPr marL="431800" indent="-342900" algn="just">
              <a:lnSpc>
                <a:spcPct val="107000"/>
              </a:lnSpc>
              <a:spcAft>
                <a:spcPts val="800"/>
              </a:spcAft>
              <a:buFont typeface="Arial" panose="020B0604020202020204" pitchFamily="34" charset="0"/>
              <a:buChar char="•"/>
              <a:tabLst>
                <a:tab pos="450215" algn="l"/>
              </a:tabLst>
            </a:pPr>
            <a:r>
              <a:rPr lang="en-US" sz="2000" dirty="0">
                <a:solidFill>
                  <a:srgbClr val="103864"/>
                </a:solidFill>
                <a:latin typeface="Sora"/>
                <a:cs typeface="Sora"/>
              </a:rPr>
              <a:t>Scorecard Development Process</a:t>
            </a:r>
          </a:p>
          <a:p>
            <a:pPr marL="88900" algn="just">
              <a:lnSpc>
                <a:spcPct val="107000"/>
              </a:lnSpc>
              <a:spcAft>
                <a:spcPts val="800"/>
              </a:spcAft>
              <a:tabLst>
                <a:tab pos="450215" algn="l"/>
              </a:tabLst>
            </a:pPr>
            <a:r>
              <a:rPr lang="en-US" sz="2000" dirty="0">
                <a:solidFill>
                  <a:srgbClr val="103864"/>
                </a:solidFill>
                <a:latin typeface="Sora"/>
                <a:cs typeface="Sora"/>
              </a:rPr>
              <a:t>	4. Initial Characteristic Analysis</a:t>
            </a:r>
          </a:p>
          <a:p>
            <a:pPr marL="715963" algn="just">
              <a:lnSpc>
                <a:spcPct val="107000"/>
              </a:lnSpc>
              <a:spcAft>
                <a:spcPts val="800"/>
              </a:spcAft>
              <a:tabLst>
                <a:tab pos="450215" algn="l"/>
              </a:tabLst>
            </a:pPr>
            <a:r>
              <a:rPr lang="en-ID" sz="2000" dirty="0">
                <a:solidFill>
                  <a:srgbClr val="103864"/>
                </a:solidFill>
                <a:latin typeface="Sora"/>
                <a:cs typeface="Sora"/>
              </a:rPr>
              <a:t>Each characteristic/predictor is </a:t>
            </a:r>
            <a:r>
              <a:rPr lang="en-ID" sz="2000" dirty="0" err="1">
                <a:solidFill>
                  <a:srgbClr val="103864"/>
                </a:solidFill>
                <a:latin typeface="Sora"/>
                <a:cs typeface="Sora"/>
              </a:rPr>
              <a:t>analyzed</a:t>
            </a:r>
            <a:r>
              <a:rPr lang="en-ID" sz="2000" dirty="0">
                <a:solidFill>
                  <a:srgbClr val="103864"/>
                </a:solidFill>
                <a:latin typeface="Sora"/>
                <a:cs typeface="Sora"/>
              </a:rPr>
              <a:t> to predict the credit score or total point score of an applicant by binning the numerical predictors. Binning is the process of grouping or classifying numerical values into categories or "bins." The number of binning is 5 categories. </a:t>
            </a:r>
            <a:endParaRPr lang="en-US" sz="2000" dirty="0">
              <a:solidFill>
                <a:srgbClr val="103864"/>
              </a:solidFill>
              <a:latin typeface="Sora"/>
              <a:cs typeface="Sora"/>
            </a:endParaRPr>
          </a:p>
        </p:txBody>
      </p:sp>
      <p:pic>
        <p:nvPicPr>
          <p:cNvPr id="2" name="Picture 1">
            <a:extLst>
              <a:ext uri="{FF2B5EF4-FFF2-40B4-BE49-F238E27FC236}">
                <a16:creationId xmlns:a16="http://schemas.microsoft.com/office/drawing/2014/main" id="{579FB45C-8FC4-B3A9-F528-7D9E24F11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5430" y="1338269"/>
            <a:ext cx="6155055" cy="4815205"/>
          </a:xfrm>
          <a:prstGeom prst="rect">
            <a:avLst/>
          </a:prstGeom>
        </p:spPr>
      </p:pic>
    </p:spTree>
    <p:extLst>
      <p:ext uri="{BB962C8B-B14F-4D97-AF65-F5344CB8AC3E}">
        <p14:creationId xmlns:p14="http://schemas.microsoft.com/office/powerpoint/2010/main" val="2182865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r>
              <a:rPr lang="en-US" dirty="0">
                <a:solidFill>
                  <a:srgbClr val="103864"/>
                </a:solidFill>
                <a:latin typeface="Sora"/>
                <a:ea typeface="Sora"/>
                <a:cs typeface="Sora"/>
                <a:sym typeface="Sora"/>
              </a:rPr>
              <a:t>Scorecards Development</a:t>
            </a:r>
            <a:endParaRPr dirty="0"/>
          </a:p>
        </p:txBody>
      </p:sp>
      <p:sp>
        <p:nvSpPr>
          <p:cNvPr id="4" name="Google Shape;210;p3">
            <a:extLst>
              <a:ext uri="{FF2B5EF4-FFF2-40B4-BE49-F238E27FC236}">
                <a16:creationId xmlns:a16="http://schemas.microsoft.com/office/drawing/2014/main" id="{70889729-5589-1D08-5B6B-F2289D4451BD}"/>
              </a:ext>
            </a:extLst>
          </p:cNvPr>
          <p:cNvSpPr txBox="1"/>
          <p:nvPr/>
        </p:nvSpPr>
        <p:spPr>
          <a:xfrm>
            <a:off x="269302" y="1557218"/>
            <a:ext cx="4990761" cy="2375995"/>
          </a:xfrm>
          <a:prstGeom prst="rect">
            <a:avLst/>
          </a:prstGeom>
          <a:noFill/>
          <a:ln>
            <a:noFill/>
          </a:ln>
        </p:spPr>
        <p:txBody>
          <a:bodyPr spcFirstLastPara="1" wrap="square" lIns="91425" tIns="45700" rIns="91425" bIns="45700" anchor="t" anchorCtr="0">
            <a:spAutoFit/>
          </a:bodyPr>
          <a:lstStyle/>
          <a:p>
            <a:pPr marL="431800" indent="-342900" algn="just">
              <a:lnSpc>
                <a:spcPct val="107000"/>
              </a:lnSpc>
              <a:spcAft>
                <a:spcPts val="800"/>
              </a:spcAft>
              <a:buFont typeface="Arial" panose="020B0604020202020204" pitchFamily="34" charset="0"/>
              <a:buChar char="•"/>
              <a:tabLst>
                <a:tab pos="450215" algn="l"/>
              </a:tabLst>
            </a:pPr>
            <a:r>
              <a:rPr lang="en-US" sz="2000" dirty="0">
                <a:solidFill>
                  <a:srgbClr val="103864"/>
                </a:solidFill>
                <a:latin typeface="Sora"/>
                <a:cs typeface="Sora"/>
              </a:rPr>
              <a:t>Scorecard Development Process</a:t>
            </a:r>
          </a:p>
          <a:p>
            <a:pPr marL="88900" algn="just">
              <a:lnSpc>
                <a:spcPct val="107000"/>
              </a:lnSpc>
              <a:spcAft>
                <a:spcPts val="800"/>
              </a:spcAft>
              <a:tabLst>
                <a:tab pos="450215" algn="l"/>
              </a:tabLst>
            </a:pPr>
            <a:r>
              <a:rPr lang="en-US" sz="2000" dirty="0">
                <a:solidFill>
                  <a:srgbClr val="103864"/>
                </a:solidFill>
                <a:latin typeface="Sora"/>
                <a:cs typeface="Sora"/>
              </a:rPr>
              <a:t>	4. Initial Characteristic Analysis</a:t>
            </a:r>
          </a:p>
          <a:p>
            <a:pPr marL="715963">
              <a:lnSpc>
                <a:spcPct val="107000"/>
              </a:lnSpc>
              <a:spcAft>
                <a:spcPts val="800"/>
              </a:spcAft>
              <a:tabLst>
                <a:tab pos="450215" algn="l"/>
              </a:tabLst>
            </a:pPr>
            <a:r>
              <a:rPr lang="en-ID" sz="2000" dirty="0">
                <a:solidFill>
                  <a:srgbClr val="103864"/>
                </a:solidFill>
                <a:latin typeface="Sora"/>
                <a:cs typeface="Sora"/>
              </a:rPr>
              <a:t>Contingency table functions to describe or present the relationship between two or more categorical variables.</a:t>
            </a:r>
          </a:p>
        </p:txBody>
      </p:sp>
      <p:pic>
        <p:nvPicPr>
          <p:cNvPr id="2" name="Picture 1">
            <a:extLst>
              <a:ext uri="{FF2B5EF4-FFF2-40B4-BE49-F238E27FC236}">
                <a16:creationId xmlns:a16="http://schemas.microsoft.com/office/drawing/2014/main" id="{16D9D223-4CE3-A6BB-079B-832691B8DE5C}"/>
              </a:ext>
            </a:extLst>
          </p:cNvPr>
          <p:cNvPicPr>
            <a:picLocks noChangeAspect="1"/>
          </p:cNvPicPr>
          <p:nvPr/>
        </p:nvPicPr>
        <p:blipFill rotWithShape="1">
          <a:blip r:embed="rId3">
            <a:extLst>
              <a:ext uri="{28A0092B-C50C-407E-A947-70E740481C1C}">
                <a14:useLocalDpi xmlns:a14="http://schemas.microsoft.com/office/drawing/2010/main" val="0"/>
              </a:ext>
            </a:extLst>
          </a:blip>
          <a:srcRect l="2072" t="482" r="1231" b="53677"/>
          <a:stretch/>
        </p:blipFill>
        <p:spPr bwMode="auto">
          <a:xfrm>
            <a:off x="5338757" y="1690687"/>
            <a:ext cx="3186364" cy="3985834"/>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176FE860-126B-A47E-C9EE-10D13DBFE9D9}"/>
              </a:ext>
            </a:extLst>
          </p:cNvPr>
          <p:cNvPicPr>
            <a:picLocks noChangeAspect="1"/>
          </p:cNvPicPr>
          <p:nvPr/>
        </p:nvPicPr>
        <p:blipFill rotWithShape="1">
          <a:blip r:embed="rId3">
            <a:extLst>
              <a:ext uri="{28A0092B-C50C-407E-A947-70E740481C1C}">
                <a14:useLocalDpi xmlns:a14="http://schemas.microsoft.com/office/drawing/2010/main" val="0"/>
              </a:ext>
            </a:extLst>
          </a:blip>
          <a:srcRect l="2772" t="46706" r="16" b="11299"/>
          <a:stretch/>
        </p:blipFill>
        <p:spPr bwMode="auto">
          <a:xfrm>
            <a:off x="8695790" y="1690687"/>
            <a:ext cx="3496210" cy="39858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17752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r>
              <a:rPr lang="en-US" dirty="0">
                <a:solidFill>
                  <a:srgbClr val="103864"/>
                </a:solidFill>
                <a:latin typeface="Sora"/>
                <a:ea typeface="Sora"/>
                <a:cs typeface="Sora"/>
                <a:sym typeface="Sora"/>
              </a:rPr>
              <a:t>Scorecards Development</a:t>
            </a:r>
            <a:endParaRPr dirty="0"/>
          </a:p>
        </p:txBody>
      </p:sp>
      <p:sp>
        <p:nvSpPr>
          <p:cNvPr id="4" name="Google Shape;210;p3">
            <a:extLst>
              <a:ext uri="{FF2B5EF4-FFF2-40B4-BE49-F238E27FC236}">
                <a16:creationId xmlns:a16="http://schemas.microsoft.com/office/drawing/2014/main" id="{70889729-5589-1D08-5B6B-F2289D4451BD}"/>
              </a:ext>
            </a:extLst>
          </p:cNvPr>
          <p:cNvSpPr txBox="1"/>
          <p:nvPr/>
        </p:nvSpPr>
        <p:spPr>
          <a:xfrm>
            <a:off x="298057" y="1272175"/>
            <a:ext cx="11595886" cy="2003585"/>
          </a:xfrm>
          <a:prstGeom prst="rect">
            <a:avLst/>
          </a:prstGeom>
          <a:noFill/>
          <a:ln>
            <a:noFill/>
          </a:ln>
        </p:spPr>
        <p:txBody>
          <a:bodyPr spcFirstLastPara="1" wrap="square" lIns="91425" tIns="45700" rIns="91425" bIns="45700" anchor="t" anchorCtr="0">
            <a:spAutoFit/>
          </a:bodyPr>
          <a:lstStyle/>
          <a:p>
            <a:pPr marL="431800" indent="-342900" algn="just">
              <a:lnSpc>
                <a:spcPct val="107000"/>
              </a:lnSpc>
              <a:spcAft>
                <a:spcPts val="800"/>
              </a:spcAft>
              <a:buFont typeface="Arial" panose="020B0604020202020204" pitchFamily="34" charset="0"/>
              <a:buChar char="•"/>
              <a:tabLst>
                <a:tab pos="450215" algn="l"/>
              </a:tabLst>
            </a:pPr>
            <a:r>
              <a:rPr lang="en-US" sz="2000" dirty="0">
                <a:solidFill>
                  <a:srgbClr val="103864"/>
                </a:solidFill>
                <a:latin typeface="Sora"/>
                <a:cs typeface="Sora"/>
              </a:rPr>
              <a:t>Scorecard Development Process</a:t>
            </a:r>
          </a:p>
          <a:p>
            <a:pPr marL="88900" algn="just">
              <a:lnSpc>
                <a:spcPct val="107000"/>
              </a:lnSpc>
              <a:spcAft>
                <a:spcPts val="800"/>
              </a:spcAft>
              <a:tabLst>
                <a:tab pos="450215" algn="l"/>
              </a:tabLst>
            </a:pPr>
            <a:r>
              <a:rPr lang="en-US" sz="2000" dirty="0">
                <a:solidFill>
                  <a:srgbClr val="103864"/>
                </a:solidFill>
                <a:latin typeface="Sora"/>
                <a:cs typeface="Sora"/>
              </a:rPr>
              <a:t>	5. Statistical Measures</a:t>
            </a:r>
          </a:p>
          <a:p>
            <a:pPr marL="88900" algn="just">
              <a:tabLst>
                <a:tab pos="450215" algn="l"/>
              </a:tabLst>
            </a:pPr>
            <a:r>
              <a:rPr lang="en-US" sz="2000" dirty="0">
                <a:solidFill>
                  <a:srgbClr val="103864"/>
                </a:solidFill>
                <a:latin typeface="Sora"/>
                <a:cs typeface="Sora"/>
              </a:rPr>
              <a:t>		- Weight of Evidence (WOE)</a:t>
            </a:r>
          </a:p>
          <a:p>
            <a:pPr marL="88900" algn="just">
              <a:tabLst>
                <a:tab pos="450215" algn="l"/>
              </a:tabLst>
            </a:pPr>
            <a:r>
              <a:rPr lang="en-US" sz="2000" dirty="0">
                <a:solidFill>
                  <a:srgbClr val="103864"/>
                </a:solidFill>
                <a:latin typeface="Sora"/>
                <a:cs typeface="Sora"/>
              </a:rPr>
              <a:t>		   </a:t>
            </a:r>
            <a:r>
              <a:rPr lang="en-ID" sz="2000" dirty="0">
                <a:solidFill>
                  <a:srgbClr val="103864"/>
                </a:solidFill>
                <a:latin typeface="Sora"/>
                <a:cs typeface="Sora"/>
              </a:rPr>
              <a:t>WOE is used to measure the strength of each attribute in each category.</a:t>
            </a:r>
            <a:endParaRPr lang="en-US" sz="2000" dirty="0">
              <a:solidFill>
                <a:srgbClr val="103864"/>
              </a:solidFill>
              <a:latin typeface="Sora"/>
              <a:cs typeface="Sora"/>
            </a:endParaRPr>
          </a:p>
          <a:p>
            <a:pPr marL="88900" algn="just">
              <a:lnSpc>
                <a:spcPct val="107000"/>
              </a:lnSpc>
              <a:spcAft>
                <a:spcPts val="800"/>
              </a:spcAft>
              <a:tabLst>
                <a:tab pos="450215" algn="l"/>
              </a:tabLst>
            </a:pPr>
            <a:r>
              <a:rPr lang="en-US" sz="2000" dirty="0">
                <a:solidFill>
                  <a:srgbClr val="103864"/>
                </a:solidFill>
                <a:latin typeface="Sora"/>
                <a:cs typeface="Sora"/>
              </a:rPr>
              <a:t>	</a:t>
            </a:r>
          </a:p>
        </p:txBody>
      </p:sp>
      <p:pic>
        <p:nvPicPr>
          <p:cNvPr id="2" name="Picture 1">
            <a:extLst>
              <a:ext uri="{FF2B5EF4-FFF2-40B4-BE49-F238E27FC236}">
                <a16:creationId xmlns:a16="http://schemas.microsoft.com/office/drawing/2014/main" id="{415B0B15-1EAB-97CD-8B61-8194EBC7C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135" y="2852561"/>
            <a:ext cx="2744588" cy="3443238"/>
          </a:xfrm>
          <a:prstGeom prst="rect">
            <a:avLst/>
          </a:prstGeom>
        </p:spPr>
      </p:pic>
      <p:grpSp>
        <p:nvGrpSpPr>
          <p:cNvPr id="3" name="Group 2">
            <a:extLst>
              <a:ext uri="{FF2B5EF4-FFF2-40B4-BE49-F238E27FC236}">
                <a16:creationId xmlns:a16="http://schemas.microsoft.com/office/drawing/2014/main" id="{D67E4C88-B8C6-E13E-09E9-B591DF4E3C98}"/>
              </a:ext>
            </a:extLst>
          </p:cNvPr>
          <p:cNvGrpSpPr/>
          <p:nvPr/>
        </p:nvGrpSpPr>
        <p:grpSpPr>
          <a:xfrm>
            <a:off x="7505940" y="2852561"/>
            <a:ext cx="2744588" cy="2391300"/>
            <a:chOff x="0" y="0"/>
            <a:chExt cx="2299970" cy="2041304"/>
          </a:xfrm>
        </p:grpSpPr>
        <p:pic>
          <p:nvPicPr>
            <p:cNvPr id="8" name="Picture 7">
              <a:extLst>
                <a:ext uri="{FF2B5EF4-FFF2-40B4-BE49-F238E27FC236}">
                  <a16:creationId xmlns:a16="http://schemas.microsoft.com/office/drawing/2014/main" id="{98C49DB3-BE49-A437-5A93-239F5A7296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48" y="0"/>
              <a:ext cx="2210435" cy="123825"/>
            </a:xfrm>
            <a:prstGeom prst="rect">
              <a:avLst/>
            </a:prstGeom>
          </p:spPr>
        </p:pic>
        <p:pic>
          <p:nvPicPr>
            <p:cNvPr id="9" name="Picture 8">
              <a:extLst>
                <a:ext uri="{FF2B5EF4-FFF2-40B4-BE49-F238E27FC236}">
                  <a16:creationId xmlns:a16="http://schemas.microsoft.com/office/drawing/2014/main" id="{A85E133D-1DE1-B725-A31C-BDC34031D9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4239"/>
              <a:ext cx="2299970" cy="1917065"/>
            </a:xfrm>
            <a:prstGeom prst="rect">
              <a:avLst/>
            </a:prstGeom>
          </p:spPr>
        </p:pic>
      </p:grpSp>
      <p:grpSp>
        <p:nvGrpSpPr>
          <p:cNvPr id="5" name="Group 4">
            <a:extLst>
              <a:ext uri="{FF2B5EF4-FFF2-40B4-BE49-F238E27FC236}">
                <a16:creationId xmlns:a16="http://schemas.microsoft.com/office/drawing/2014/main" id="{F5DF96AB-53A5-9652-6A78-540FD7001326}"/>
              </a:ext>
            </a:extLst>
          </p:cNvPr>
          <p:cNvGrpSpPr/>
          <p:nvPr/>
        </p:nvGrpSpPr>
        <p:grpSpPr>
          <a:xfrm>
            <a:off x="4695114" y="2852561"/>
            <a:ext cx="2616527" cy="3726079"/>
            <a:chOff x="0" y="0"/>
            <a:chExt cx="2082800" cy="3106834"/>
          </a:xfrm>
        </p:grpSpPr>
        <p:pic>
          <p:nvPicPr>
            <p:cNvPr id="6" name="Picture 5">
              <a:extLst>
                <a:ext uri="{FF2B5EF4-FFF2-40B4-BE49-F238E27FC236}">
                  <a16:creationId xmlns:a16="http://schemas.microsoft.com/office/drawing/2014/main" id="{790DEEB0-9EC6-E2DA-9273-85F195838A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24239"/>
              <a:ext cx="2082800" cy="2982595"/>
            </a:xfrm>
            <a:prstGeom prst="rect">
              <a:avLst/>
            </a:prstGeom>
          </p:spPr>
        </p:pic>
        <p:pic>
          <p:nvPicPr>
            <p:cNvPr id="7" name="Picture 6">
              <a:extLst>
                <a:ext uri="{FF2B5EF4-FFF2-40B4-BE49-F238E27FC236}">
                  <a16:creationId xmlns:a16="http://schemas.microsoft.com/office/drawing/2014/main" id="{A626647E-55BC-B841-57B9-91C5C8C79C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2082800" cy="116205"/>
            </a:xfrm>
            <a:prstGeom prst="rect">
              <a:avLst/>
            </a:prstGeom>
          </p:spPr>
        </p:pic>
      </p:grpSp>
    </p:spTree>
    <p:extLst>
      <p:ext uri="{BB962C8B-B14F-4D97-AF65-F5344CB8AC3E}">
        <p14:creationId xmlns:p14="http://schemas.microsoft.com/office/powerpoint/2010/main" val="995306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r>
              <a:rPr lang="en-US" dirty="0">
                <a:solidFill>
                  <a:srgbClr val="103864"/>
                </a:solidFill>
                <a:latin typeface="Sora"/>
                <a:ea typeface="Sora"/>
                <a:cs typeface="Sora"/>
                <a:sym typeface="Sora"/>
              </a:rPr>
              <a:t>Scorecards Development</a:t>
            </a:r>
            <a:endParaRPr dirty="0"/>
          </a:p>
        </p:txBody>
      </p:sp>
      <p:sp>
        <p:nvSpPr>
          <p:cNvPr id="4" name="Google Shape;210;p3">
            <a:extLst>
              <a:ext uri="{FF2B5EF4-FFF2-40B4-BE49-F238E27FC236}">
                <a16:creationId xmlns:a16="http://schemas.microsoft.com/office/drawing/2014/main" id="{70889729-5589-1D08-5B6B-F2289D4451BD}"/>
              </a:ext>
            </a:extLst>
          </p:cNvPr>
          <p:cNvSpPr txBox="1"/>
          <p:nvPr/>
        </p:nvSpPr>
        <p:spPr>
          <a:xfrm>
            <a:off x="298057" y="1272175"/>
            <a:ext cx="11595886" cy="1614761"/>
          </a:xfrm>
          <a:prstGeom prst="rect">
            <a:avLst/>
          </a:prstGeom>
          <a:noFill/>
          <a:ln>
            <a:noFill/>
          </a:ln>
        </p:spPr>
        <p:txBody>
          <a:bodyPr spcFirstLastPara="1" wrap="square" lIns="91425" tIns="45700" rIns="91425" bIns="45700" anchor="t" anchorCtr="0">
            <a:spAutoFit/>
          </a:bodyPr>
          <a:lstStyle/>
          <a:p>
            <a:pPr marL="431800" indent="-342900" algn="just">
              <a:lnSpc>
                <a:spcPct val="107000"/>
              </a:lnSpc>
              <a:spcAft>
                <a:spcPts val="800"/>
              </a:spcAft>
              <a:buFont typeface="Arial" panose="020B0604020202020204" pitchFamily="34" charset="0"/>
              <a:buChar char="•"/>
              <a:tabLst>
                <a:tab pos="450215" algn="l"/>
              </a:tabLst>
            </a:pPr>
            <a:r>
              <a:rPr lang="en-US" sz="2000" dirty="0">
                <a:solidFill>
                  <a:srgbClr val="103864"/>
                </a:solidFill>
                <a:latin typeface="Sora"/>
                <a:cs typeface="Sora"/>
              </a:rPr>
              <a:t>Scorecard Development Process</a:t>
            </a:r>
          </a:p>
          <a:p>
            <a:pPr marL="88900" algn="just">
              <a:lnSpc>
                <a:spcPct val="107000"/>
              </a:lnSpc>
              <a:spcAft>
                <a:spcPts val="800"/>
              </a:spcAft>
              <a:tabLst>
                <a:tab pos="450215" algn="l"/>
              </a:tabLst>
            </a:pPr>
            <a:r>
              <a:rPr lang="en-US" sz="2000" dirty="0">
                <a:solidFill>
                  <a:srgbClr val="103864"/>
                </a:solidFill>
                <a:latin typeface="Sora"/>
                <a:cs typeface="Sora"/>
              </a:rPr>
              <a:t>	5. Statistical Measures</a:t>
            </a:r>
          </a:p>
          <a:p>
            <a:pPr marL="88900" algn="just">
              <a:lnSpc>
                <a:spcPct val="107000"/>
              </a:lnSpc>
              <a:tabLst>
                <a:tab pos="450215" algn="l"/>
              </a:tabLst>
            </a:pPr>
            <a:r>
              <a:rPr lang="en-US" sz="2000" dirty="0">
                <a:solidFill>
                  <a:srgbClr val="103864"/>
                </a:solidFill>
                <a:latin typeface="Sora"/>
                <a:cs typeface="Sora"/>
              </a:rPr>
              <a:t>		- Information Value (IV)</a:t>
            </a:r>
          </a:p>
          <a:p>
            <a:pPr marL="88900" algn="just">
              <a:lnSpc>
                <a:spcPct val="107000"/>
              </a:lnSpc>
              <a:tabLst>
                <a:tab pos="450215" algn="l"/>
              </a:tabLst>
            </a:pPr>
            <a:r>
              <a:rPr lang="en-ID" sz="2000" dirty="0">
                <a:solidFill>
                  <a:srgbClr val="103864"/>
                </a:solidFill>
                <a:latin typeface="Sora"/>
                <a:cs typeface="Sora"/>
              </a:rPr>
              <a:t>		   IV is used to measure the strength of each characteristic.</a:t>
            </a:r>
            <a:endParaRPr lang="en-US" sz="2000" dirty="0">
              <a:solidFill>
                <a:srgbClr val="103864"/>
              </a:solidFill>
              <a:latin typeface="Sora"/>
              <a:cs typeface="Sora"/>
            </a:endParaRPr>
          </a:p>
        </p:txBody>
      </p:sp>
      <p:pic>
        <p:nvPicPr>
          <p:cNvPr id="10" name="Picture 9">
            <a:extLst>
              <a:ext uri="{FF2B5EF4-FFF2-40B4-BE49-F238E27FC236}">
                <a16:creationId xmlns:a16="http://schemas.microsoft.com/office/drawing/2014/main" id="{148B4F51-6908-61CE-E029-DF06058BC5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276" y="2886936"/>
            <a:ext cx="3627211" cy="3378062"/>
          </a:xfrm>
          <a:prstGeom prst="rect">
            <a:avLst/>
          </a:prstGeom>
        </p:spPr>
      </p:pic>
    </p:spTree>
    <p:extLst>
      <p:ext uri="{BB962C8B-B14F-4D97-AF65-F5344CB8AC3E}">
        <p14:creationId xmlns:p14="http://schemas.microsoft.com/office/powerpoint/2010/main" val="1015225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r>
              <a:rPr lang="en-US" dirty="0">
                <a:solidFill>
                  <a:srgbClr val="103864"/>
                </a:solidFill>
                <a:latin typeface="Sora"/>
                <a:ea typeface="Sora"/>
                <a:cs typeface="Sora"/>
                <a:sym typeface="Sora"/>
              </a:rPr>
              <a:t>Scorecards Development</a:t>
            </a:r>
            <a:endParaRPr dirty="0"/>
          </a:p>
        </p:txBody>
      </p:sp>
      <p:sp>
        <p:nvSpPr>
          <p:cNvPr id="4" name="Google Shape;210;p3">
            <a:extLst>
              <a:ext uri="{FF2B5EF4-FFF2-40B4-BE49-F238E27FC236}">
                <a16:creationId xmlns:a16="http://schemas.microsoft.com/office/drawing/2014/main" id="{70889729-5589-1D08-5B6B-F2289D4451BD}"/>
              </a:ext>
            </a:extLst>
          </p:cNvPr>
          <p:cNvSpPr txBox="1"/>
          <p:nvPr/>
        </p:nvSpPr>
        <p:spPr>
          <a:xfrm>
            <a:off x="388943" y="1267507"/>
            <a:ext cx="11388900" cy="3158773"/>
          </a:xfrm>
          <a:prstGeom prst="rect">
            <a:avLst/>
          </a:prstGeom>
          <a:noFill/>
          <a:ln>
            <a:noFill/>
          </a:ln>
        </p:spPr>
        <p:txBody>
          <a:bodyPr spcFirstLastPara="1" wrap="square" lIns="91425" tIns="45700" rIns="91425" bIns="45700" anchor="t" anchorCtr="0">
            <a:spAutoFit/>
          </a:bodyPr>
          <a:lstStyle/>
          <a:p>
            <a:pPr marL="431800" indent="-342900" algn="just">
              <a:lnSpc>
                <a:spcPct val="107000"/>
              </a:lnSpc>
              <a:spcAft>
                <a:spcPts val="800"/>
              </a:spcAft>
              <a:buFont typeface="Arial" panose="020B0604020202020204" pitchFamily="34" charset="0"/>
              <a:buChar char="•"/>
              <a:tabLst>
                <a:tab pos="450215" algn="l"/>
              </a:tabLst>
            </a:pPr>
            <a:r>
              <a:rPr lang="en-US" sz="2000" dirty="0">
                <a:solidFill>
                  <a:srgbClr val="103864"/>
                </a:solidFill>
                <a:latin typeface="Sora"/>
                <a:cs typeface="Sora"/>
              </a:rPr>
              <a:t>Scorecard Development Process</a:t>
            </a:r>
          </a:p>
          <a:p>
            <a:pPr marL="88900" algn="just">
              <a:lnSpc>
                <a:spcPct val="107000"/>
              </a:lnSpc>
              <a:tabLst>
                <a:tab pos="450215" algn="l"/>
              </a:tabLst>
            </a:pPr>
            <a:r>
              <a:rPr lang="en-US" sz="2000" dirty="0">
                <a:solidFill>
                  <a:srgbClr val="103864"/>
                </a:solidFill>
                <a:latin typeface="Sora"/>
                <a:cs typeface="Sora"/>
              </a:rPr>
              <a:t>	6. Check Logical Trend and Business/Operational Considerations</a:t>
            </a:r>
          </a:p>
          <a:p>
            <a:pPr marL="715963" algn="just">
              <a:lnSpc>
                <a:spcPct val="107000"/>
              </a:lnSpc>
              <a:tabLst>
                <a:tab pos="450215" algn="l"/>
              </a:tabLst>
            </a:pPr>
            <a:r>
              <a:rPr lang="en-ID" sz="2000" dirty="0">
                <a:solidFill>
                  <a:srgbClr val="103864"/>
                </a:solidFill>
                <a:latin typeface="Sora"/>
                <a:cs typeface="Sora"/>
              </a:rPr>
              <a:t>Based on the analysis of each characteristic, it can be concluded that all WOEs make business, logic and operational sense.</a:t>
            </a:r>
          </a:p>
          <a:p>
            <a:pPr marL="715963" algn="just">
              <a:lnSpc>
                <a:spcPct val="107000"/>
              </a:lnSpc>
              <a:tabLst>
                <a:tab pos="450215" algn="l"/>
              </a:tabLst>
            </a:pPr>
            <a:endParaRPr lang="en-ID" sz="2000" dirty="0">
              <a:solidFill>
                <a:srgbClr val="103864"/>
              </a:solidFill>
              <a:latin typeface="Sora"/>
              <a:cs typeface="Sora"/>
            </a:endParaRPr>
          </a:p>
          <a:p>
            <a:pPr marL="88900" algn="just">
              <a:lnSpc>
                <a:spcPct val="107000"/>
              </a:lnSpc>
              <a:tabLst>
                <a:tab pos="450215" algn="l"/>
              </a:tabLst>
            </a:pPr>
            <a:r>
              <a:rPr lang="en-US" sz="2000" dirty="0">
                <a:solidFill>
                  <a:srgbClr val="103864"/>
                </a:solidFill>
                <a:latin typeface="Sora"/>
                <a:cs typeface="Sora"/>
              </a:rPr>
              <a:t>	7. Design Scorecard</a:t>
            </a:r>
          </a:p>
          <a:p>
            <a:pPr marL="715963" algn="just">
              <a:lnSpc>
                <a:spcPct val="107000"/>
              </a:lnSpc>
              <a:tabLst>
                <a:tab pos="450215" algn="l"/>
              </a:tabLst>
            </a:pPr>
            <a:r>
              <a:rPr lang="en-ID" sz="2000" dirty="0">
                <a:solidFill>
                  <a:srgbClr val="103864"/>
                </a:solidFill>
                <a:latin typeface="Sora"/>
                <a:cs typeface="Sora"/>
              </a:rPr>
              <a:t>To create a scorecard design, a logistic regression model is used. To perform the </a:t>
            </a:r>
            <a:r>
              <a:rPr lang="en-ID" sz="2000" dirty="0" err="1">
                <a:solidFill>
                  <a:srgbClr val="103864"/>
                </a:solidFill>
                <a:latin typeface="Sora"/>
                <a:cs typeface="Sora"/>
              </a:rPr>
              <a:t>modeling</a:t>
            </a:r>
            <a:r>
              <a:rPr lang="en-ID" sz="2000" dirty="0">
                <a:solidFill>
                  <a:srgbClr val="103864"/>
                </a:solidFill>
                <a:latin typeface="Sora"/>
                <a:cs typeface="Sora"/>
              </a:rPr>
              <a:t>, not the original inputs of age, income, etc. (row input) to be used but the WOE of each attribute.</a:t>
            </a:r>
            <a:endParaRPr lang="en-US" sz="2000" dirty="0">
              <a:solidFill>
                <a:srgbClr val="103864"/>
              </a:solidFill>
              <a:latin typeface="Sora"/>
              <a:cs typeface="Sora"/>
            </a:endParaRPr>
          </a:p>
        </p:txBody>
      </p:sp>
      <p:pic>
        <p:nvPicPr>
          <p:cNvPr id="2" name="Picture 1">
            <a:extLst>
              <a:ext uri="{FF2B5EF4-FFF2-40B4-BE49-F238E27FC236}">
                <a16:creationId xmlns:a16="http://schemas.microsoft.com/office/drawing/2014/main" id="{8254B767-522D-1203-73F6-F9275C6A03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1449" y="4426280"/>
            <a:ext cx="9803489" cy="1908361"/>
          </a:xfrm>
          <a:prstGeom prst="rect">
            <a:avLst/>
          </a:prstGeom>
        </p:spPr>
      </p:pic>
    </p:spTree>
    <p:extLst>
      <p:ext uri="{BB962C8B-B14F-4D97-AF65-F5344CB8AC3E}">
        <p14:creationId xmlns:p14="http://schemas.microsoft.com/office/powerpoint/2010/main" val="417384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r>
              <a:rPr lang="en-US" dirty="0">
                <a:solidFill>
                  <a:srgbClr val="103864"/>
                </a:solidFill>
                <a:latin typeface="Sora"/>
                <a:ea typeface="Sora"/>
                <a:cs typeface="Sora"/>
                <a:sym typeface="Sora"/>
              </a:rPr>
              <a:t>Scorecards Development</a:t>
            </a:r>
            <a:endParaRPr dirty="0"/>
          </a:p>
        </p:txBody>
      </p:sp>
      <p:sp>
        <p:nvSpPr>
          <p:cNvPr id="4" name="Google Shape;210;p3">
            <a:extLst>
              <a:ext uri="{FF2B5EF4-FFF2-40B4-BE49-F238E27FC236}">
                <a16:creationId xmlns:a16="http://schemas.microsoft.com/office/drawing/2014/main" id="{70889729-5589-1D08-5B6B-F2289D4451BD}"/>
              </a:ext>
            </a:extLst>
          </p:cNvPr>
          <p:cNvSpPr txBox="1"/>
          <p:nvPr/>
        </p:nvSpPr>
        <p:spPr>
          <a:xfrm>
            <a:off x="414157" y="1593432"/>
            <a:ext cx="11388900" cy="1819945"/>
          </a:xfrm>
          <a:prstGeom prst="rect">
            <a:avLst/>
          </a:prstGeom>
          <a:noFill/>
          <a:ln>
            <a:noFill/>
          </a:ln>
        </p:spPr>
        <p:txBody>
          <a:bodyPr spcFirstLastPara="1" wrap="square" lIns="91425" tIns="45700" rIns="91425" bIns="45700" anchor="t" anchorCtr="0">
            <a:spAutoFit/>
          </a:bodyPr>
          <a:lstStyle/>
          <a:p>
            <a:pPr marL="431800" indent="-342900" algn="just">
              <a:lnSpc>
                <a:spcPct val="107000"/>
              </a:lnSpc>
              <a:spcAft>
                <a:spcPts val="800"/>
              </a:spcAft>
              <a:buFont typeface="Arial" panose="020B0604020202020204" pitchFamily="34" charset="0"/>
              <a:buChar char="•"/>
              <a:tabLst>
                <a:tab pos="450215" algn="l"/>
              </a:tabLst>
            </a:pPr>
            <a:r>
              <a:rPr lang="en-US" sz="2000" dirty="0">
                <a:solidFill>
                  <a:srgbClr val="103864"/>
                </a:solidFill>
                <a:latin typeface="Sora"/>
                <a:cs typeface="Sora"/>
              </a:rPr>
              <a:t>Scorecard Development Process</a:t>
            </a:r>
          </a:p>
          <a:p>
            <a:pPr marL="88900" algn="just">
              <a:lnSpc>
                <a:spcPct val="107000"/>
              </a:lnSpc>
              <a:spcAft>
                <a:spcPts val="800"/>
              </a:spcAft>
              <a:tabLst>
                <a:tab pos="450215" algn="l"/>
              </a:tabLst>
            </a:pPr>
            <a:r>
              <a:rPr lang="en-US" sz="2000" dirty="0">
                <a:solidFill>
                  <a:srgbClr val="103864"/>
                </a:solidFill>
                <a:latin typeface="Sora"/>
                <a:cs typeface="Sora"/>
              </a:rPr>
              <a:t>	7. Design Scorecard</a:t>
            </a:r>
          </a:p>
          <a:p>
            <a:pPr marL="88900" algn="just">
              <a:lnSpc>
                <a:spcPct val="107000"/>
              </a:lnSpc>
              <a:spcAft>
                <a:spcPts val="800"/>
              </a:spcAft>
              <a:tabLst>
                <a:tab pos="450215" algn="l"/>
              </a:tabLst>
            </a:pPr>
            <a:endParaRPr lang="en-US" sz="2000" dirty="0">
              <a:solidFill>
                <a:srgbClr val="103864"/>
              </a:solidFill>
              <a:latin typeface="Sora"/>
              <a:cs typeface="Sora"/>
            </a:endParaRPr>
          </a:p>
          <a:p>
            <a:pPr marL="88900" algn="just">
              <a:lnSpc>
                <a:spcPct val="107000"/>
              </a:lnSpc>
              <a:spcAft>
                <a:spcPts val="800"/>
              </a:spcAft>
              <a:tabLst>
                <a:tab pos="450215" algn="l"/>
              </a:tabLst>
            </a:pPr>
            <a:endParaRPr lang="en-US" sz="2000" dirty="0">
              <a:solidFill>
                <a:srgbClr val="103864"/>
              </a:solidFill>
              <a:latin typeface="Sora"/>
              <a:cs typeface="Sora"/>
            </a:endParaRPr>
          </a:p>
        </p:txBody>
      </p:sp>
      <p:pic>
        <p:nvPicPr>
          <p:cNvPr id="2" name="Picture 1">
            <a:extLst>
              <a:ext uri="{FF2B5EF4-FFF2-40B4-BE49-F238E27FC236}">
                <a16:creationId xmlns:a16="http://schemas.microsoft.com/office/drawing/2014/main" id="{CA7F47F6-7E2C-0C57-73B1-9413C2E37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6597" y="2503404"/>
            <a:ext cx="4478646" cy="3607062"/>
          </a:xfrm>
          <a:prstGeom prst="rect">
            <a:avLst/>
          </a:prstGeom>
        </p:spPr>
      </p:pic>
      <p:pic>
        <p:nvPicPr>
          <p:cNvPr id="3" name="Picture 2">
            <a:extLst>
              <a:ext uri="{FF2B5EF4-FFF2-40B4-BE49-F238E27FC236}">
                <a16:creationId xmlns:a16="http://schemas.microsoft.com/office/drawing/2014/main" id="{98C5009D-743D-B8DC-2D97-6B7284D2E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8478" y="2456168"/>
            <a:ext cx="2238410" cy="3654298"/>
          </a:xfrm>
          <a:prstGeom prst="rect">
            <a:avLst/>
          </a:prstGeom>
        </p:spPr>
      </p:pic>
    </p:spTree>
    <p:extLst>
      <p:ext uri="{BB962C8B-B14F-4D97-AF65-F5344CB8AC3E}">
        <p14:creationId xmlns:p14="http://schemas.microsoft.com/office/powerpoint/2010/main" val="3502691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r>
              <a:rPr lang="en-US" dirty="0">
                <a:solidFill>
                  <a:srgbClr val="103864"/>
                </a:solidFill>
                <a:latin typeface="Sora"/>
                <a:ea typeface="Sora"/>
                <a:cs typeface="Sora"/>
                <a:sym typeface="Sora"/>
              </a:rPr>
              <a:t>Scorecards Development</a:t>
            </a:r>
            <a:endParaRPr dirty="0"/>
          </a:p>
        </p:txBody>
      </p:sp>
      <p:sp>
        <p:nvSpPr>
          <p:cNvPr id="4" name="Google Shape;210;p3">
            <a:extLst>
              <a:ext uri="{FF2B5EF4-FFF2-40B4-BE49-F238E27FC236}">
                <a16:creationId xmlns:a16="http://schemas.microsoft.com/office/drawing/2014/main" id="{70889729-5589-1D08-5B6B-F2289D4451BD}"/>
              </a:ext>
            </a:extLst>
          </p:cNvPr>
          <p:cNvSpPr txBox="1"/>
          <p:nvPr/>
        </p:nvSpPr>
        <p:spPr>
          <a:xfrm>
            <a:off x="414157" y="1593432"/>
            <a:ext cx="5681843" cy="3488094"/>
          </a:xfrm>
          <a:prstGeom prst="rect">
            <a:avLst/>
          </a:prstGeom>
          <a:noFill/>
          <a:ln>
            <a:noFill/>
          </a:ln>
        </p:spPr>
        <p:txBody>
          <a:bodyPr spcFirstLastPara="1" wrap="square" lIns="91425" tIns="45700" rIns="91425" bIns="45700" anchor="t" anchorCtr="0">
            <a:spAutoFit/>
          </a:bodyPr>
          <a:lstStyle/>
          <a:p>
            <a:pPr marL="431800" indent="-342900" algn="just">
              <a:lnSpc>
                <a:spcPct val="107000"/>
              </a:lnSpc>
              <a:spcAft>
                <a:spcPts val="800"/>
              </a:spcAft>
              <a:buFont typeface="Arial" panose="020B0604020202020204" pitchFamily="34" charset="0"/>
              <a:buChar char="•"/>
              <a:tabLst>
                <a:tab pos="450215" algn="l"/>
              </a:tabLst>
            </a:pPr>
            <a:r>
              <a:rPr lang="en-US" sz="2000" dirty="0">
                <a:solidFill>
                  <a:srgbClr val="103864"/>
                </a:solidFill>
                <a:latin typeface="Sora"/>
                <a:cs typeface="Sora"/>
              </a:rPr>
              <a:t>Scorecard Development Process</a:t>
            </a:r>
          </a:p>
          <a:p>
            <a:pPr marL="88900" algn="just">
              <a:lnSpc>
                <a:spcPct val="107000"/>
              </a:lnSpc>
              <a:tabLst>
                <a:tab pos="450215" algn="l"/>
              </a:tabLst>
            </a:pPr>
            <a:r>
              <a:rPr lang="en-US" sz="2000" dirty="0">
                <a:solidFill>
                  <a:srgbClr val="103864"/>
                </a:solidFill>
                <a:latin typeface="Sora"/>
                <a:cs typeface="Sora"/>
              </a:rPr>
              <a:t>	8. Choose Scorecard</a:t>
            </a:r>
          </a:p>
          <a:p>
            <a:pPr marL="715963" algn="just">
              <a:lnSpc>
                <a:spcPct val="107000"/>
              </a:lnSpc>
              <a:tabLst>
                <a:tab pos="450215" algn="l"/>
              </a:tabLst>
            </a:pPr>
            <a:r>
              <a:rPr lang="en-ID" sz="2000" dirty="0">
                <a:solidFill>
                  <a:srgbClr val="103864"/>
                </a:solidFill>
                <a:latin typeface="Sora"/>
                <a:cs typeface="Sora"/>
              </a:rPr>
              <a:t>To select the most suitable model, a number of statistical metrics are used to measure its quality. The metrics used are AUC and KS Statistic. AUC is an evaluation metric used to measure the extent to which the model can distinguish between positive (1) and negative (0) classes. </a:t>
            </a:r>
          </a:p>
        </p:txBody>
      </p:sp>
      <p:pic>
        <p:nvPicPr>
          <p:cNvPr id="2" name="Picture 1">
            <a:extLst>
              <a:ext uri="{FF2B5EF4-FFF2-40B4-BE49-F238E27FC236}">
                <a16:creationId xmlns:a16="http://schemas.microsoft.com/office/drawing/2014/main" id="{1ABB3C51-163F-2ED1-21F2-A0587E55B5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0870" y="1593432"/>
            <a:ext cx="5444750" cy="3380910"/>
          </a:xfrm>
          <a:prstGeom prst="rect">
            <a:avLst/>
          </a:prstGeom>
        </p:spPr>
      </p:pic>
    </p:spTree>
    <p:extLst>
      <p:ext uri="{BB962C8B-B14F-4D97-AF65-F5344CB8AC3E}">
        <p14:creationId xmlns:p14="http://schemas.microsoft.com/office/powerpoint/2010/main" val="1063052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r>
              <a:rPr lang="en-US" dirty="0">
                <a:solidFill>
                  <a:srgbClr val="103864"/>
                </a:solidFill>
                <a:latin typeface="Sora"/>
                <a:ea typeface="Sora"/>
                <a:cs typeface="Sora"/>
                <a:sym typeface="Sora"/>
              </a:rPr>
              <a:t>Scorecards Development</a:t>
            </a:r>
            <a:endParaRPr dirty="0"/>
          </a:p>
        </p:txBody>
      </p:sp>
      <p:sp>
        <p:nvSpPr>
          <p:cNvPr id="4" name="Google Shape;210;p3">
            <a:extLst>
              <a:ext uri="{FF2B5EF4-FFF2-40B4-BE49-F238E27FC236}">
                <a16:creationId xmlns:a16="http://schemas.microsoft.com/office/drawing/2014/main" id="{70889729-5589-1D08-5B6B-F2289D4451BD}"/>
              </a:ext>
            </a:extLst>
          </p:cNvPr>
          <p:cNvSpPr txBox="1"/>
          <p:nvPr/>
        </p:nvSpPr>
        <p:spPr>
          <a:xfrm>
            <a:off x="414157" y="1593432"/>
            <a:ext cx="11376328" cy="1512168"/>
          </a:xfrm>
          <a:prstGeom prst="rect">
            <a:avLst/>
          </a:prstGeom>
          <a:noFill/>
          <a:ln>
            <a:noFill/>
          </a:ln>
        </p:spPr>
        <p:txBody>
          <a:bodyPr spcFirstLastPara="1" wrap="square" lIns="91425" tIns="45700" rIns="91425" bIns="45700" anchor="t" anchorCtr="0">
            <a:spAutoFit/>
          </a:bodyPr>
          <a:lstStyle/>
          <a:p>
            <a:pPr marL="431800" indent="-342900" algn="just">
              <a:lnSpc>
                <a:spcPct val="107000"/>
              </a:lnSpc>
              <a:spcAft>
                <a:spcPts val="800"/>
              </a:spcAft>
              <a:buFont typeface="Arial" panose="020B0604020202020204" pitchFamily="34" charset="0"/>
              <a:buChar char="•"/>
              <a:tabLst>
                <a:tab pos="450215" algn="l"/>
              </a:tabLst>
            </a:pPr>
            <a:r>
              <a:rPr lang="en-US" sz="2000" dirty="0">
                <a:solidFill>
                  <a:srgbClr val="103864"/>
                </a:solidFill>
                <a:latin typeface="Sora"/>
                <a:cs typeface="Sora"/>
              </a:rPr>
              <a:t>Scorecard Development Process</a:t>
            </a:r>
          </a:p>
          <a:p>
            <a:pPr marL="88900" algn="just">
              <a:lnSpc>
                <a:spcPct val="107000"/>
              </a:lnSpc>
              <a:tabLst>
                <a:tab pos="450215" algn="l"/>
              </a:tabLst>
            </a:pPr>
            <a:r>
              <a:rPr lang="en-US" sz="2000" dirty="0">
                <a:solidFill>
                  <a:srgbClr val="103864"/>
                </a:solidFill>
                <a:latin typeface="Sora"/>
                <a:cs typeface="Sora"/>
              </a:rPr>
              <a:t>	8. Choose Scorecard</a:t>
            </a:r>
          </a:p>
          <a:p>
            <a:pPr marL="715963" algn="just">
              <a:lnSpc>
                <a:spcPct val="107000"/>
              </a:lnSpc>
              <a:tabLst>
                <a:tab pos="450215" algn="l"/>
              </a:tabLst>
            </a:pPr>
            <a:r>
              <a:rPr lang="en-ID" sz="2000" dirty="0">
                <a:solidFill>
                  <a:srgbClr val="103864"/>
                </a:solidFill>
                <a:latin typeface="Sora"/>
                <a:cs typeface="Sora"/>
              </a:rPr>
              <a:t>KS Statistic measures the difference between two cumulative distribution functions, one for the positive class (1) and one for the negative class (0). </a:t>
            </a:r>
          </a:p>
        </p:txBody>
      </p:sp>
      <p:pic>
        <p:nvPicPr>
          <p:cNvPr id="3" name="Picture 2">
            <a:extLst>
              <a:ext uri="{FF2B5EF4-FFF2-40B4-BE49-F238E27FC236}">
                <a16:creationId xmlns:a16="http://schemas.microsoft.com/office/drawing/2014/main" id="{10D3A74A-F31B-9861-6F9B-A97099EA65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3602" y="3077175"/>
            <a:ext cx="5177438" cy="3415700"/>
          </a:xfrm>
          <a:prstGeom prst="rect">
            <a:avLst/>
          </a:prstGeom>
        </p:spPr>
      </p:pic>
    </p:spTree>
    <p:extLst>
      <p:ext uri="{BB962C8B-B14F-4D97-AF65-F5344CB8AC3E}">
        <p14:creationId xmlns:p14="http://schemas.microsoft.com/office/powerpoint/2010/main" val="300201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Outline</a:t>
            </a:r>
            <a:endParaRPr/>
          </a:p>
        </p:txBody>
      </p:sp>
      <p:sp>
        <p:nvSpPr>
          <p:cNvPr id="198" name="Google Shape;198;p4"/>
          <p:cNvSpPr txBox="1"/>
          <p:nvPr/>
        </p:nvSpPr>
        <p:spPr>
          <a:xfrm>
            <a:off x="401515" y="1584375"/>
            <a:ext cx="11388900" cy="193895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b="0" i="0" u="none" strike="noStrike" cap="none" dirty="0">
                <a:solidFill>
                  <a:srgbClr val="103864"/>
                </a:solidFill>
                <a:latin typeface="Sora"/>
                <a:ea typeface="Sora"/>
                <a:cs typeface="Sora"/>
                <a:sym typeface="Sora"/>
              </a:rPr>
              <a:t>Introduction</a:t>
            </a:r>
            <a:r>
              <a:rPr lang="en-US" sz="2000" dirty="0">
                <a:solidFill>
                  <a:srgbClr val="103864"/>
                </a:solidFill>
                <a:latin typeface="Sora"/>
                <a:ea typeface="Sora"/>
                <a:cs typeface="Sora"/>
                <a:sym typeface="Sora"/>
              </a:rPr>
              <a:t> and </a:t>
            </a:r>
            <a:r>
              <a:rPr lang="en-US" sz="2000" b="0" i="0" u="none" strike="noStrike" cap="none" dirty="0">
                <a:solidFill>
                  <a:srgbClr val="103864"/>
                </a:solidFill>
                <a:latin typeface="Sora"/>
                <a:ea typeface="Sora"/>
                <a:cs typeface="Sora"/>
                <a:sym typeface="Sora"/>
              </a:rPr>
              <a:t>Background</a:t>
            </a:r>
            <a:endParaRPr sz="2000" b="0" i="0" u="none" strike="noStrike" cap="none"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Dataset Description</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Scorecards Development</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Implementation Plan</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Conclusion and Recommendation</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b="0" i="0" u="none" strike="noStrike" cap="none" dirty="0">
                <a:solidFill>
                  <a:srgbClr val="103864"/>
                </a:solidFill>
                <a:latin typeface="Sora"/>
                <a:ea typeface="Sora"/>
                <a:cs typeface="Sora"/>
                <a:sym typeface="Sora"/>
              </a:rPr>
              <a:t>References</a:t>
            </a:r>
            <a:endParaRPr sz="2000" b="0" i="0" u="none" strike="noStrike" cap="none" dirty="0">
              <a:solidFill>
                <a:srgbClr val="103864"/>
              </a:solidFill>
              <a:latin typeface="Sora"/>
              <a:ea typeface="Sora"/>
              <a:cs typeface="Sora"/>
              <a:sym typeface="Sor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1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R="0" lvl="0" rtl="0">
              <a:lnSpc>
                <a:spcPct val="100000"/>
              </a:lnSpc>
              <a:spcBef>
                <a:spcPts val="0"/>
              </a:spcBef>
              <a:spcAft>
                <a:spcPts val="0"/>
              </a:spcAft>
              <a:buClr>
                <a:srgbClr val="103864"/>
              </a:buClr>
              <a:buSzPts val="2000"/>
            </a:pPr>
            <a:r>
              <a:rPr lang="en-US" sz="4000" dirty="0">
                <a:solidFill>
                  <a:srgbClr val="103864"/>
                </a:solidFill>
                <a:latin typeface="Sora"/>
                <a:ea typeface="Sora"/>
                <a:cs typeface="Sora"/>
                <a:sym typeface="Sora"/>
              </a:rPr>
              <a:t>Implementation Plan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r>
              <a:rPr lang="en-US" dirty="0">
                <a:solidFill>
                  <a:srgbClr val="103864"/>
                </a:solidFill>
                <a:latin typeface="Sora"/>
                <a:ea typeface="Sora"/>
                <a:cs typeface="Sora"/>
                <a:sym typeface="Sora"/>
              </a:rPr>
              <a:t>Implementation Plan</a:t>
            </a:r>
            <a:endParaRPr dirty="0"/>
          </a:p>
        </p:txBody>
      </p:sp>
      <p:sp>
        <p:nvSpPr>
          <p:cNvPr id="4" name="Google Shape;210;p3">
            <a:extLst>
              <a:ext uri="{FF2B5EF4-FFF2-40B4-BE49-F238E27FC236}">
                <a16:creationId xmlns:a16="http://schemas.microsoft.com/office/drawing/2014/main" id="{70889729-5589-1D08-5B6B-F2289D4451BD}"/>
              </a:ext>
            </a:extLst>
          </p:cNvPr>
          <p:cNvSpPr txBox="1"/>
          <p:nvPr/>
        </p:nvSpPr>
        <p:spPr>
          <a:xfrm>
            <a:off x="414157" y="1593432"/>
            <a:ext cx="11388900" cy="3693278"/>
          </a:xfrm>
          <a:prstGeom prst="rect">
            <a:avLst/>
          </a:prstGeom>
          <a:noFill/>
          <a:ln>
            <a:noFill/>
          </a:ln>
        </p:spPr>
        <p:txBody>
          <a:bodyPr spcFirstLastPara="1" wrap="square" lIns="91425" tIns="45700" rIns="91425" bIns="45700" anchor="t" anchorCtr="0">
            <a:spAutoFit/>
          </a:bodyPr>
          <a:lstStyle/>
          <a:p>
            <a:pPr marL="88900" algn="just">
              <a:lnSpc>
                <a:spcPct val="107000"/>
              </a:lnSpc>
              <a:spcAft>
                <a:spcPts val="800"/>
              </a:spcAft>
              <a:tabLst>
                <a:tab pos="450215" algn="l"/>
              </a:tabLst>
            </a:pPr>
            <a:r>
              <a:rPr lang="en-ID" sz="2000" dirty="0">
                <a:solidFill>
                  <a:srgbClr val="103864"/>
                </a:solidFill>
                <a:latin typeface="Sora"/>
                <a:cs typeface="Sora"/>
              </a:rPr>
              <a:t>In the implementation plan, setting the credit score cutoff (determining the credit score threshold) to obtain key decisions in the credit risk assessment process. The credit score threshold determines whether an applicant will be approved or rejected for a loan or credit. </a:t>
            </a:r>
          </a:p>
          <a:p>
            <a:pPr marL="88900" algn="just">
              <a:lnSpc>
                <a:spcPct val="107000"/>
              </a:lnSpc>
              <a:spcAft>
                <a:spcPts val="800"/>
              </a:spcAft>
              <a:tabLst>
                <a:tab pos="450215" algn="l"/>
              </a:tabLst>
            </a:pPr>
            <a:endParaRPr lang="en-ID" sz="2000" dirty="0">
              <a:solidFill>
                <a:srgbClr val="103864"/>
              </a:solidFill>
              <a:latin typeface="Sora"/>
              <a:cs typeface="Sora"/>
            </a:endParaRPr>
          </a:p>
          <a:p>
            <a:pPr marL="88900" algn="just">
              <a:lnSpc>
                <a:spcPct val="107000"/>
              </a:lnSpc>
              <a:spcAft>
                <a:spcPts val="800"/>
              </a:spcAft>
              <a:tabLst>
                <a:tab pos="450215" algn="l"/>
              </a:tabLst>
            </a:pPr>
            <a:r>
              <a:rPr lang="en-ID" sz="2000" dirty="0">
                <a:solidFill>
                  <a:srgbClr val="103864"/>
                </a:solidFill>
                <a:latin typeface="Sora"/>
                <a:cs typeface="Sora"/>
              </a:rPr>
              <a:t>The selection of the cutoff score value of 150 is based on several considerations, namely based on the availability of data and score models that support the threshold. In addition, the cutoff selection is also based on the expected bad rate. This means that </a:t>
            </a:r>
            <a:r>
              <a:rPr lang="en-ID" sz="2000" dirty="0" err="1">
                <a:solidFill>
                  <a:srgbClr val="103864"/>
                </a:solidFill>
                <a:latin typeface="Sora"/>
                <a:cs typeface="Sora"/>
              </a:rPr>
              <a:t>PinjamPintar</a:t>
            </a:r>
            <a:r>
              <a:rPr lang="en-ID" sz="2000" dirty="0">
                <a:solidFill>
                  <a:srgbClr val="103864"/>
                </a:solidFill>
                <a:latin typeface="Sora"/>
                <a:cs typeface="Sora"/>
              </a:rPr>
              <a:t> estimates that applicants with scores below 150 have a higher or worse risk of default.</a:t>
            </a:r>
          </a:p>
        </p:txBody>
      </p:sp>
    </p:spTree>
    <p:extLst>
      <p:ext uri="{BB962C8B-B14F-4D97-AF65-F5344CB8AC3E}">
        <p14:creationId xmlns:p14="http://schemas.microsoft.com/office/powerpoint/2010/main" val="3112949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r>
              <a:rPr lang="en-US" dirty="0">
                <a:solidFill>
                  <a:srgbClr val="103864"/>
                </a:solidFill>
                <a:latin typeface="Sora"/>
                <a:ea typeface="Sora"/>
                <a:cs typeface="Sora"/>
                <a:sym typeface="Sora"/>
              </a:rPr>
              <a:t>Implementation Plan</a:t>
            </a:r>
            <a:endParaRPr dirty="0"/>
          </a:p>
        </p:txBody>
      </p:sp>
      <p:sp>
        <p:nvSpPr>
          <p:cNvPr id="4" name="Google Shape;210;p3">
            <a:extLst>
              <a:ext uri="{FF2B5EF4-FFF2-40B4-BE49-F238E27FC236}">
                <a16:creationId xmlns:a16="http://schemas.microsoft.com/office/drawing/2014/main" id="{70889729-5589-1D08-5B6B-F2289D4451BD}"/>
              </a:ext>
            </a:extLst>
          </p:cNvPr>
          <p:cNvSpPr txBox="1"/>
          <p:nvPr/>
        </p:nvSpPr>
        <p:spPr>
          <a:xfrm>
            <a:off x="414157" y="1593432"/>
            <a:ext cx="11388900" cy="524206"/>
          </a:xfrm>
          <a:prstGeom prst="rect">
            <a:avLst/>
          </a:prstGeom>
          <a:noFill/>
          <a:ln>
            <a:noFill/>
          </a:ln>
        </p:spPr>
        <p:txBody>
          <a:bodyPr spcFirstLastPara="1" wrap="square" lIns="91425" tIns="45700" rIns="91425" bIns="45700" anchor="t" anchorCtr="0">
            <a:spAutoFit/>
          </a:bodyPr>
          <a:lstStyle/>
          <a:p>
            <a:pPr marL="88900" algn="just">
              <a:lnSpc>
                <a:spcPct val="107000"/>
              </a:lnSpc>
              <a:spcAft>
                <a:spcPts val="800"/>
              </a:spcAft>
              <a:tabLst>
                <a:tab pos="450215" algn="l"/>
              </a:tabLst>
            </a:pPr>
            <a:r>
              <a:rPr lang="en-ID" sz="2000" dirty="0">
                <a:solidFill>
                  <a:srgbClr val="103864"/>
                </a:solidFill>
                <a:latin typeface="Sora"/>
                <a:cs typeface="Sora"/>
              </a:rPr>
              <a:t>Workflow Credit Process</a:t>
            </a:r>
          </a:p>
        </p:txBody>
      </p:sp>
      <p:pic>
        <p:nvPicPr>
          <p:cNvPr id="2" name="Picture 1">
            <a:extLst>
              <a:ext uri="{FF2B5EF4-FFF2-40B4-BE49-F238E27FC236}">
                <a16:creationId xmlns:a16="http://schemas.microsoft.com/office/drawing/2014/main" id="{E844D04E-E0C5-11A0-109B-C42E918DC3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766" y="1989958"/>
            <a:ext cx="10395681" cy="4082612"/>
          </a:xfrm>
          <a:prstGeom prst="rect">
            <a:avLst/>
          </a:prstGeom>
        </p:spPr>
      </p:pic>
    </p:spTree>
    <p:extLst>
      <p:ext uri="{BB962C8B-B14F-4D97-AF65-F5344CB8AC3E}">
        <p14:creationId xmlns:p14="http://schemas.microsoft.com/office/powerpoint/2010/main" val="1743362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r>
              <a:rPr lang="en-US" dirty="0">
                <a:solidFill>
                  <a:srgbClr val="103864"/>
                </a:solidFill>
                <a:latin typeface="Sora"/>
                <a:ea typeface="Sora"/>
                <a:cs typeface="Sora"/>
                <a:sym typeface="Sora"/>
              </a:rPr>
              <a:t>Implementation Plan</a:t>
            </a:r>
            <a:endParaRPr dirty="0"/>
          </a:p>
        </p:txBody>
      </p:sp>
      <p:sp>
        <p:nvSpPr>
          <p:cNvPr id="4" name="Google Shape;210;p3">
            <a:extLst>
              <a:ext uri="{FF2B5EF4-FFF2-40B4-BE49-F238E27FC236}">
                <a16:creationId xmlns:a16="http://schemas.microsoft.com/office/drawing/2014/main" id="{70889729-5589-1D08-5B6B-F2289D4451BD}"/>
              </a:ext>
            </a:extLst>
          </p:cNvPr>
          <p:cNvSpPr txBox="1"/>
          <p:nvPr/>
        </p:nvSpPr>
        <p:spPr>
          <a:xfrm>
            <a:off x="395264" y="1351609"/>
            <a:ext cx="11388900" cy="524206"/>
          </a:xfrm>
          <a:prstGeom prst="rect">
            <a:avLst/>
          </a:prstGeom>
          <a:noFill/>
          <a:ln>
            <a:noFill/>
          </a:ln>
        </p:spPr>
        <p:txBody>
          <a:bodyPr spcFirstLastPara="1" wrap="square" lIns="91425" tIns="45700" rIns="91425" bIns="45700" anchor="t" anchorCtr="0">
            <a:spAutoFit/>
          </a:bodyPr>
          <a:lstStyle/>
          <a:p>
            <a:pPr marL="88900" algn="just">
              <a:lnSpc>
                <a:spcPct val="107000"/>
              </a:lnSpc>
              <a:spcAft>
                <a:spcPts val="800"/>
              </a:spcAft>
              <a:tabLst>
                <a:tab pos="450215" algn="l"/>
              </a:tabLst>
            </a:pPr>
            <a:r>
              <a:rPr lang="en-ID" sz="2000" dirty="0">
                <a:solidFill>
                  <a:srgbClr val="103864"/>
                </a:solidFill>
                <a:latin typeface="Sora"/>
                <a:cs typeface="Sora"/>
              </a:rPr>
              <a:t>Prediction Credit Score User Interface </a:t>
            </a:r>
          </a:p>
        </p:txBody>
      </p:sp>
      <p:pic>
        <p:nvPicPr>
          <p:cNvPr id="6" name="Picture 5">
            <a:extLst>
              <a:ext uri="{FF2B5EF4-FFF2-40B4-BE49-F238E27FC236}">
                <a16:creationId xmlns:a16="http://schemas.microsoft.com/office/drawing/2014/main" id="{3D22436B-45B8-40D6-2802-ADA2A6587E95}"/>
              </a:ext>
            </a:extLst>
          </p:cNvPr>
          <p:cNvPicPr>
            <a:picLocks noChangeAspect="1"/>
          </p:cNvPicPr>
          <p:nvPr/>
        </p:nvPicPr>
        <p:blipFill rotWithShape="1">
          <a:blip r:embed="rId3">
            <a:extLst>
              <a:ext uri="{28A0092B-C50C-407E-A947-70E740481C1C}">
                <a14:useLocalDpi xmlns:a14="http://schemas.microsoft.com/office/drawing/2010/main" val="0"/>
              </a:ext>
            </a:extLst>
          </a:blip>
          <a:srcRect l="24763" r="27778"/>
          <a:stretch/>
        </p:blipFill>
        <p:spPr bwMode="auto">
          <a:xfrm>
            <a:off x="750327" y="1729072"/>
            <a:ext cx="5227282" cy="4353135"/>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BED297FE-A07B-E851-67EF-C519549AFB4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635" t="8738" r="27889"/>
          <a:stretch/>
        </p:blipFill>
        <p:spPr bwMode="auto">
          <a:xfrm>
            <a:off x="6249507" y="1690688"/>
            <a:ext cx="5262758" cy="439151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71426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1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R="0" lvl="0" rtl="0">
              <a:lnSpc>
                <a:spcPct val="100000"/>
              </a:lnSpc>
              <a:spcBef>
                <a:spcPts val="0"/>
              </a:spcBef>
              <a:spcAft>
                <a:spcPts val="0"/>
              </a:spcAft>
              <a:buClr>
                <a:srgbClr val="103864"/>
              </a:buClr>
              <a:buSzPts val="2000"/>
            </a:pPr>
            <a:r>
              <a:rPr lang="en-US" sz="4000" dirty="0">
                <a:solidFill>
                  <a:srgbClr val="103864"/>
                </a:solidFill>
                <a:latin typeface="Sora"/>
                <a:ea typeface="Sora"/>
                <a:cs typeface="Sora"/>
                <a:sym typeface="Sora"/>
              </a:rPr>
              <a:t>Conclusion and Recommendation</a:t>
            </a:r>
          </a:p>
        </p:txBody>
      </p:sp>
    </p:spTree>
    <p:extLst>
      <p:ext uri="{BB962C8B-B14F-4D97-AF65-F5344CB8AC3E}">
        <p14:creationId xmlns:p14="http://schemas.microsoft.com/office/powerpoint/2010/main" val="3402521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Conclusion</a:t>
            </a:r>
            <a:endParaRPr dirty="0"/>
          </a:p>
        </p:txBody>
      </p:sp>
      <p:sp>
        <p:nvSpPr>
          <p:cNvPr id="222" name="Google Shape;222;g142ad2f6649_0_139"/>
          <p:cNvSpPr txBox="1"/>
          <p:nvPr/>
        </p:nvSpPr>
        <p:spPr>
          <a:xfrm>
            <a:off x="388943" y="1362524"/>
            <a:ext cx="11388900" cy="4560567"/>
          </a:xfrm>
          <a:prstGeom prst="rect">
            <a:avLst/>
          </a:prstGeom>
          <a:noFill/>
          <a:ln>
            <a:noFill/>
          </a:ln>
        </p:spPr>
        <p:txBody>
          <a:bodyPr spcFirstLastPara="1" wrap="square" lIns="91425" tIns="45700" rIns="91425" bIns="45700" anchor="t" anchorCtr="0">
            <a:spAutoFit/>
          </a:bodyPr>
          <a:lstStyle/>
          <a:p>
            <a:pPr algn="just">
              <a:lnSpc>
                <a:spcPct val="107000"/>
              </a:lnSpc>
              <a:spcAft>
                <a:spcPts val="800"/>
              </a:spcAft>
            </a:pPr>
            <a:r>
              <a:rPr lang="en-ID" sz="1800" dirty="0">
                <a:solidFill>
                  <a:srgbClr val="103864"/>
                </a:solidFill>
                <a:latin typeface="Sora"/>
                <a:cs typeface="Sora"/>
              </a:rPr>
              <a:t>The logistic regression model that has been adjusted by selecting the right cut-off score is able to predict the credit score well. The model was able to distinguish between good and bad applicants with a recall rate of 68%. The overall quality of the model was rated as good with an AUC of 0.74. This indicates that the model can be used to support credit decisions well.</a:t>
            </a:r>
          </a:p>
          <a:p>
            <a:pPr algn="just">
              <a:lnSpc>
                <a:spcPct val="107000"/>
              </a:lnSpc>
              <a:spcAft>
                <a:spcPts val="800"/>
              </a:spcAft>
            </a:pPr>
            <a:r>
              <a:rPr lang="en-ID" sz="1800" dirty="0">
                <a:solidFill>
                  <a:srgbClr val="103864"/>
                </a:solidFill>
                <a:latin typeface="Sora"/>
                <a:cs typeface="Sora"/>
              </a:rPr>
              <a:t>Based on the results of the analysis, there are several recommendations:</a:t>
            </a:r>
          </a:p>
          <a:p>
            <a:pPr marL="342900" indent="-342900" algn="just">
              <a:lnSpc>
                <a:spcPct val="107000"/>
              </a:lnSpc>
              <a:spcAft>
                <a:spcPts val="800"/>
              </a:spcAft>
              <a:buFont typeface="Wingdings" panose="05000000000000000000" pitchFamily="2" charset="2"/>
              <a:buChar char="q"/>
            </a:pPr>
            <a:r>
              <a:rPr lang="en-ID" sz="1800" dirty="0">
                <a:solidFill>
                  <a:srgbClr val="103864"/>
                </a:solidFill>
                <a:latin typeface="Sora"/>
                <a:cs typeface="Sora"/>
              </a:rPr>
              <a:t>For risk managers: utilize credit scoring models to assess applicants' credit risk and make informed decisions on whether to approve or reject loans.</a:t>
            </a:r>
          </a:p>
          <a:p>
            <a:pPr marL="342900" indent="-342900" algn="just">
              <a:lnSpc>
                <a:spcPct val="107000"/>
              </a:lnSpc>
              <a:spcAft>
                <a:spcPts val="800"/>
              </a:spcAft>
              <a:buFont typeface="Wingdings" panose="05000000000000000000" pitchFamily="2" charset="2"/>
              <a:buChar char="q"/>
            </a:pPr>
            <a:r>
              <a:rPr lang="en-ID" sz="1800" dirty="0">
                <a:solidFill>
                  <a:srgbClr val="103864"/>
                </a:solidFill>
                <a:latin typeface="Sora"/>
                <a:cs typeface="Sora"/>
              </a:rPr>
              <a:t>For operations team: automate the decision-making process to improve efficiency and reduce manual review of applicants.</a:t>
            </a:r>
          </a:p>
          <a:p>
            <a:pPr marL="342900" indent="-342900" algn="just">
              <a:lnSpc>
                <a:spcPct val="107000"/>
              </a:lnSpc>
              <a:spcAft>
                <a:spcPts val="800"/>
              </a:spcAft>
              <a:buFont typeface="Wingdings" panose="05000000000000000000" pitchFamily="2" charset="2"/>
              <a:buChar char="q"/>
            </a:pPr>
            <a:r>
              <a:rPr lang="en-ID" sz="1800" dirty="0">
                <a:solidFill>
                  <a:srgbClr val="103864"/>
                </a:solidFill>
                <a:latin typeface="Sora"/>
                <a:cs typeface="Sora"/>
              </a:rPr>
              <a:t>For marketing teams: leverage models to target specific customer segments more effectively and develop focused marketing campaigns to acquire customers with lower default risk.</a:t>
            </a:r>
          </a:p>
          <a:p>
            <a:pPr marL="342900" indent="-342900" algn="just">
              <a:lnSpc>
                <a:spcPct val="107000"/>
              </a:lnSpc>
              <a:spcAft>
                <a:spcPts val="800"/>
              </a:spcAft>
              <a:buFont typeface="Wingdings" panose="05000000000000000000" pitchFamily="2" charset="2"/>
              <a:buChar char="q"/>
            </a:pPr>
            <a:r>
              <a:rPr lang="en-ID" sz="1800" dirty="0">
                <a:solidFill>
                  <a:srgbClr val="103864"/>
                </a:solidFill>
                <a:latin typeface="Sora"/>
                <a:cs typeface="Sora"/>
              </a:rPr>
              <a:t>For the next project recommendation is to try using other models such as decision tree, SVM or KNN to compare their performance in predicting credit scores.</a:t>
            </a:r>
          </a:p>
        </p:txBody>
      </p:sp>
    </p:spTree>
    <p:extLst>
      <p:ext uri="{BB962C8B-B14F-4D97-AF65-F5344CB8AC3E}">
        <p14:creationId xmlns:p14="http://schemas.microsoft.com/office/powerpoint/2010/main" val="2605440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Reference</a:t>
            </a:r>
            <a:endParaRPr dirty="0"/>
          </a:p>
        </p:txBody>
      </p:sp>
      <p:sp>
        <p:nvSpPr>
          <p:cNvPr id="234" name="Google Shape;234;p2"/>
          <p:cNvSpPr txBox="1"/>
          <p:nvPr/>
        </p:nvSpPr>
        <p:spPr>
          <a:xfrm>
            <a:off x="414157" y="1690688"/>
            <a:ext cx="11388900" cy="2842533"/>
          </a:xfrm>
          <a:prstGeom prst="rect">
            <a:avLst/>
          </a:prstGeom>
          <a:noFill/>
          <a:ln>
            <a:noFill/>
          </a:ln>
        </p:spPr>
        <p:txBody>
          <a:bodyPr spcFirstLastPara="1" wrap="square" lIns="91425" tIns="45700" rIns="91425" bIns="45700" anchor="t" anchorCtr="0">
            <a:spAutoFit/>
          </a:bodyPr>
          <a:lstStyle/>
          <a:p>
            <a:pPr marL="285750" indent="-285750" algn="just">
              <a:lnSpc>
                <a:spcPct val="130000"/>
              </a:lnSpc>
              <a:buClr>
                <a:srgbClr val="103864"/>
              </a:buClr>
              <a:buSzPts val="2000"/>
              <a:buFont typeface="Sora"/>
              <a:buChar char="•"/>
            </a:pPr>
            <a:r>
              <a:rPr lang="en-ID" sz="1500" dirty="0">
                <a:solidFill>
                  <a:srgbClr val="103864"/>
                </a:solidFill>
                <a:latin typeface="Sora"/>
                <a:cs typeface="Sora"/>
              </a:rPr>
              <a:t>Alec </a:t>
            </a:r>
            <a:r>
              <a:rPr lang="en-ID" sz="1500" dirty="0" err="1">
                <a:solidFill>
                  <a:srgbClr val="103864"/>
                </a:solidFill>
                <a:latin typeface="Sora"/>
                <a:cs typeface="Sora"/>
              </a:rPr>
              <a:t>Zhixiao</a:t>
            </a:r>
            <a:r>
              <a:rPr lang="en-ID" sz="1500" dirty="0">
                <a:solidFill>
                  <a:srgbClr val="103864"/>
                </a:solidFill>
                <a:latin typeface="Sora"/>
                <a:cs typeface="Sora"/>
              </a:rPr>
              <a:t> Lin, PayPal Credit, Timonium, MD. 2014. Expanding the Use of Weight of Evidence and Information Value to Continuous Dependent Variables for Variable Reduction and Scorecard Development. Dept. of Mathematics &amp; Statistics, </a:t>
            </a:r>
            <a:r>
              <a:rPr lang="en-ID" sz="1500" dirty="0" err="1">
                <a:solidFill>
                  <a:srgbClr val="103864"/>
                </a:solidFill>
                <a:latin typeface="Sora"/>
                <a:cs typeface="Sora"/>
              </a:rPr>
              <a:t>Univ</a:t>
            </a:r>
            <a:r>
              <a:rPr lang="en-ID" sz="1500" dirty="0">
                <a:solidFill>
                  <a:srgbClr val="103864"/>
                </a:solidFill>
                <a:latin typeface="Sora"/>
                <a:cs typeface="Sora"/>
              </a:rPr>
              <a:t> of Maryland, Baltimore, MD.</a:t>
            </a:r>
          </a:p>
          <a:p>
            <a:pPr marL="285750" indent="-285750" algn="just">
              <a:lnSpc>
                <a:spcPct val="130000"/>
              </a:lnSpc>
              <a:buClr>
                <a:srgbClr val="103864"/>
              </a:buClr>
              <a:buSzPts val="2000"/>
              <a:buFont typeface="Sora"/>
              <a:buChar char="•"/>
            </a:pPr>
            <a:r>
              <a:rPr lang="en-ID" sz="1500" dirty="0">
                <a:solidFill>
                  <a:srgbClr val="103864"/>
                </a:solidFill>
                <a:latin typeface="Sora"/>
                <a:cs typeface="Sora"/>
              </a:rPr>
              <a:t>Christine Bolton. 2009. Logistic regression and its application in credit scoring. University of Pretoria.</a:t>
            </a:r>
          </a:p>
          <a:p>
            <a:pPr marL="285750" indent="-285750" algn="just">
              <a:lnSpc>
                <a:spcPct val="130000"/>
              </a:lnSpc>
              <a:buClr>
                <a:srgbClr val="103864"/>
              </a:buClr>
              <a:buSzPts val="2000"/>
              <a:buFont typeface="Sora"/>
              <a:buChar char="•"/>
            </a:pPr>
            <a:r>
              <a:rPr lang="en-ID" sz="1500" dirty="0">
                <a:solidFill>
                  <a:srgbClr val="103864"/>
                </a:solidFill>
                <a:latin typeface="Sora"/>
                <a:cs typeface="Sora"/>
              </a:rPr>
              <a:t>Loretta J. Mester. 1997. What Is The Point Of Credit Scoring? Business review (Federal Reserve Bank of Philadelphia).</a:t>
            </a:r>
          </a:p>
          <a:p>
            <a:pPr marL="285750" indent="-285750" algn="just">
              <a:lnSpc>
                <a:spcPct val="130000"/>
              </a:lnSpc>
              <a:buClr>
                <a:srgbClr val="103864"/>
              </a:buClr>
              <a:buSzPts val="2000"/>
              <a:buFont typeface="Sora"/>
              <a:buChar char="•"/>
            </a:pPr>
            <a:r>
              <a:rPr lang="en-ID" sz="1500" dirty="0">
                <a:solidFill>
                  <a:srgbClr val="103864"/>
                </a:solidFill>
                <a:latin typeface="Sora"/>
                <a:cs typeface="Sora"/>
              </a:rPr>
              <a:t>McNamara. 2016. SDS/MTH 291: Lecture Notes.</a:t>
            </a:r>
          </a:p>
          <a:p>
            <a:pPr marL="285750" indent="-285750" algn="just">
              <a:lnSpc>
                <a:spcPct val="130000"/>
              </a:lnSpc>
              <a:buClr>
                <a:srgbClr val="103864"/>
              </a:buClr>
              <a:buSzPts val="2000"/>
              <a:buFont typeface="Sora"/>
              <a:buChar char="•"/>
            </a:pPr>
            <a:r>
              <a:rPr lang="en-ID" sz="1500" dirty="0">
                <a:solidFill>
                  <a:srgbClr val="103864"/>
                </a:solidFill>
                <a:latin typeface="Sora"/>
                <a:cs typeface="Sora"/>
              </a:rPr>
              <a:t>Naeem Siddiqi. 2006. Credit Risk Scorecards Developing and Implementing Intelligent Credit Scoring.</a:t>
            </a:r>
          </a:p>
          <a:p>
            <a:pPr marL="285750" indent="-285750" algn="just">
              <a:lnSpc>
                <a:spcPct val="130000"/>
              </a:lnSpc>
              <a:buClr>
                <a:srgbClr val="103864"/>
              </a:buClr>
              <a:buSzPts val="2000"/>
              <a:buFont typeface="Sora"/>
              <a:buChar char="•"/>
            </a:pPr>
            <a:endParaRPr lang="en-ID" sz="1500" dirty="0">
              <a:solidFill>
                <a:srgbClr val="103864"/>
              </a:solidFill>
              <a:latin typeface="Sora"/>
              <a:cs typeface="Sor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1c19338028d_0_10"/>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Introduction and Background</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Introduction and Background</a:t>
            </a:r>
            <a:endParaRPr dirty="0"/>
          </a:p>
        </p:txBody>
      </p:sp>
      <p:sp>
        <p:nvSpPr>
          <p:cNvPr id="210" name="Google Shape;210;p3"/>
          <p:cNvSpPr txBox="1"/>
          <p:nvPr/>
        </p:nvSpPr>
        <p:spPr>
          <a:xfrm>
            <a:off x="414157" y="1690688"/>
            <a:ext cx="11388900" cy="3170058"/>
          </a:xfrm>
          <a:prstGeom prst="rect">
            <a:avLst/>
          </a:prstGeom>
          <a:noFill/>
          <a:ln>
            <a:noFill/>
          </a:ln>
        </p:spPr>
        <p:txBody>
          <a:bodyPr spcFirstLastPara="1" wrap="square" lIns="91425" tIns="45700" rIns="91425" bIns="45700" anchor="t" anchorCtr="0">
            <a:spAutoFit/>
          </a:bodyPr>
          <a:lstStyle/>
          <a:p>
            <a:pPr marL="285750" indent="-285750" algn="just">
              <a:buClr>
                <a:srgbClr val="103864"/>
              </a:buClr>
              <a:buSzPts val="2000"/>
              <a:buFont typeface="Sora"/>
              <a:buChar char="•"/>
            </a:pPr>
            <a:r>
              <a:rPr lang="en-ID" sz="2000" dirty="0" err="1">
                <a:solidFill>
                  <a:srgbClr val="103864"/>
                </a:solidFill>
                <a:latin typeface="Sora"/>
                <a:cs typeface="Sora"/>
              </a:rPr>
              <a:t>PinjamPintar</a:t>
            </a:r>
            <a:r>
              <a:rPr lang="en-ID" sz="2000" dirty="0">
                <a:solidFill>
                  <a:srgbClr val="103864"/>
                </a:solidFill>
                <a:latin typeface="Sora"/>
                <a:cs typeface="Sora"/>
              </a:rPr>
              <a:t> is a financial institution with a deep commitment to financial services</a:t>
            </a:r>
            <a:r>
              <a:rPr lang="en-ID" sz="2000" dirty="0">
                <a:solidFill>
                  <a:srgbClr val="000000"/>
                </a:solidFill>
                <a:effectLst/>
                <a:latin typeface="Calibri" panose="020F0502020204030204" pitchFamily="34" charset="0"/>
                <a:ea typeface="Calibri" panose="020F0502020204030204" pitchFamily="34" charset="0"/>
              </a:rPr>
              <a:t>.</a:t>
            </a:r>
          </a:p>
          <a:p>
            <a:pPr marL="285750" indent="-285750" algn="just">
              <a:buClr>
                <a:srgbClr val="103864"/>
              </a:buClr>
              <a:buSzPts val="2000"/>
              <a:buFont typeface="Sora"/>
              <a:buChar char="•"/>
            </a:pPr>
            <a:r>
              <a:rPr lang="en-ID" sz="2000" dirty="0" err="1">
                <a:solidFill>
                  <a:srgbClr val="103864"/>
                </a:solidFill>
                <a:latin typeface="Sora"/>
                <a:cs typeface="Sora"/>
              </a:rPr>
              <a:t>PinjamPintar</a:t>
            </a:r>
            <a:r>
              <a:rPr lang="en-ID" sz="2000" dirty="0">
                <a:solidFill>
                  <a:srgbClr val="103864"/>
                </a:solidFill>
                <a:latin typeface="Sora"/>
                <a:cs typeface="Sora"/>
              </a:rPr>
              <a:t> faces challenges in the lending decision-making process. This process involves manual assessments that are time-consuming and at risk of subjective bias. Not only that, the risk associated with a Non-Performing Loan (NPL) or unpaid debt is always a major concern for </a:t>
            </a:r>
            <a:r>
              <a:rPr lang="en-ID" sz="2000" dirty="0" err="1">
                <a:solidFill>
                  <a:srgbClr val="103864"/>
                </a:solidFill>
                <a:latin typeface="Sora"/>
                <a:cs typeface="Sora"/>
              </a:rPr>
              <a:t>PinjamPintar</a:t>
            </a:r>
            <a:r>
              <a:rPr lang="en-ID" sz="2000" dirty="0">
                <a:solidFill>
                  <a:srgbClr val="103864"/>
                </a:solidFill>
                <a:latin typeface="Sora"/>
                <a:cs typeface="Sora"/>
              </a:rPr>
              <a:t>.</a:t>
            </a:r>
            <a:endParaRPr lang="en-ID" sz="2000" dirty="0">
              <a:solidFill>
                <a:srgbClr val="103864"/>
              </a:solidFill>
              <a:latin typeface="Sora"/>
              <a:cs typeface="Sora"/>
              <a:sym typeface="Sora"/>
            </a:endParaRPr>
          </a:p>
          <a:p>
            <a:pPr marL="285750" indent="-285750" algn="just">
              <a:buClr>
                <a:srgbClr val="103864"/>
              </a:buClr>
              <a:buSzPts val="2000"/>
              <a:buFont typeface="Sora"/>
              <a:buChar char="•"/>
            </a:pPr>
            <a:r>
              <a:rPr lang="en-ID" sz="2000" dirty="0">
                <a:solidFill>
                  <a:srgbClr val="103864"/>
                </a:solidFill>
                <a:latin typeface="Sora"/>
                <a:cs typeface="Sora"/>
              </a:rPr>
              <a:t>One approach that can be taken is the use of credit scores or credit score prediction models.</a:t>
            </a:r>
          </a:p>
          <a:p>
            <a:pPr marL="285750" indent="-285750" algn="just">
              <a:buClr>
                <a:srgbClr val="103864"/>
              </a:buClr>
              <a:buSzPts val="2000"/>
              <a:buFont typeface="Sora"/>
              <a:buChar char="•"/>
            </a:pPr>
            <a:r>
              <a:rPr lang="en-ID" sz="2000" dirty="0">
                <a:solidFill>
                  <a:srgbClr val="103864"/>
                </a:solidFill>
                <a:latin typeface="Sora"/>
                <a:cs typeface="Sora"/>
              </a:rPr>
              <a:t>Credit scoring is a method of evaluating the credit risk of loan applications. Using historical data and statistical techniques, credit scoring tries to isolate the effects of various applicant characteristics on delinquencies and defaults.</a:t>
            </a:r>
            <a:endParaRPr lang="en-ID" sz="2000" dirty="0">
              <a:solidFill>
                <a:srgbClr val="103864"/>
              </a:solidFill>
              <a:latin typeface="Sora"/>
              <a:cs typeface="Sora"/>
              <a:sym typeface="Sor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Introduction and Background</a:t>
            </a:r>
            <a:endParaRPr dirty="0"/>
          </a:p>
        </p:txBody>
      </p:sp>
      <p:sp>
        <p:nvSpPr>
          <p:cNvPr id="210" name="Google Shape;210;p3"/>
          <p:cNvSpPr txBox="1"/>
          <p:nvPr/>
        </p:nvSpPr>
        <p:spPr>
          <a:xfrm>
            <a:off x="395264" y="1518673"/>
            <a:ext cx="11388900" cy="4146736"/>
          </a:xfrm>
          <a:prstGeom prst="rect">
            <a:avLst/>
          </a:prstGeom>
          <a:noFill/>
          <a:ln>
            <a:noFill/>
          </a:ln>
        </p:spPr>
        <p:txBody>
          <a:bodyPr spcFirstLastPara="1" wrap="square" lIns="91425" tIns="45700" rIns="91425" bIns="45700" anchor="t" anchorCtr="0">
            <a:spAutoFit/>
          </a:bodyPr>
          <a:lstStyle/>
          <a:p>
            <a:pPr marL="180340" algn="just">
              <a:lnSpc>
                <a:spcPct val="107000"/>
              </a:lnSpc>
            </a:pPr>
            <a:r>
              <a:rPr lang="en-ID" sz="2000" dirty="0">
                <a:solidFill>
                  <a:srgbClr val="103864"/>
                </a:solidFill>
                <a:latin typeface="Sora"/>
                <a:cs typeface="Sora"/>
              </a:rPr>
              <a:t>There are several development objectives of credit score prediction for </a:t>
            </a:r>
            <a:r>
              <a:rPr lang="en-ID" sz="2000" dirty="0" err="1">
                <a:solidFill>
                  <a:srgbClr val="103864"/>
                </a:solidFill>
                <a:latin typeface="Sora"/>
                <a:cs typeface="Sora"/>
              </a:rPr>
              <a:t>PinjamPintar</a:t>
            </a:r>
            <a:r>
              <a:rPr lang="en-ID" sz="2000" dirty="0">
                <a:solidFill>
                  <a:srgbClr val="103864"/>
                </a:solidFill>
                <a:latin typeface="Sora"/>
                <a:cs typeface="Sora"/>
              </a:rPr>
              <a:t>, namely:</a:t>
            </a:r>
          </a:p>
          <a:p>
            <a:pPr marL="361950" indent="-182563" algn="just">
              <a:lnSpc>
                <a:spcPct val="107000"/>
              </a:lnSpc>
            </a:pPr>
            <a:r>
              <a:rPr lang="en-ID" sz="2000" dirty="0">
                <a:solidFill>
                  <a:srgbClr val="103864"/>
                </a:solidFill>
                <a:latin typeface="Sora"/>
                <a:cs typeface="Sora"/>
              </a:rPr>
              <a:t>-	Build a technology-based application that automatically assesses loan applicants based on various factors, including credit history, income, employment, marital status, and other relevant variables.</a:t>
            </a:r>
          </a:p>
          <a:p>
            <a:pPr marL="361950" indent="-182563" algn="just">
              <a:lnSpc>
                <a:spcPct val="107000"/>
              </a:lnSpc>
            </a:pPr>
            <a:r>
              <a:rPr lang="en-ID" sz="2000" dirty="0">
                <a:solidFill>
                  <a:srgbClr val="103864"/>
                </a:solidFill>
                <a:latin typeface="Sora"/>
                <a:cs typeface="Sora"/>
              </a:rPr>
              <a:t>-	Identify applicants who have a high risk of defaulting on their loans, which can help reduce the risk of Non Performing Loan (NPL).</a:t>
            </a:r>
          </a:p>
          <a:p>
            <a:pPr marL="361950" indent="-182563" algn="just">
              <a:lnSpc>
                <a:spcPct val="107000"/>
              </a:lnSpc>
            </a:pPr>
            <a:r>
              <a:rPr lang="en-ID" sz="2000" dirty="0">
                <a:solidFill>
                  <a:srgbClr val="103864"/>
                </a:solidFill>
                <a:latin typeface="Sora"/>
                <a:cs typeface="Sora"/>
              </a:rPr>
              <a:t>-	Improve efficiency and consistency in assessing credit risk by using predictive models based on historical data and trained algorithms that enable more objective and consistent decision making.</a:t>
            </a:r>
          </a:p>
          <a:p>
            <a:pPr marL="361950" indent="-182563" algn="just">
              <a:lnSpc>
                <a:spcPct val="107000"/>
              </a:lnSpc>
            </a:pPr>
            <a:r>
              <a:rPr lang="en-ID" sz="2000" dirty="0">
                <a:solidFill>
                  <a:srgbClr val="103864"/>
                </a:solidFill>
                <a:latin typeface="Sora"/>
                <a:cs typeface="Sora"/>
              </a:rPr>
              <a:t>-	Transforming </a:t>
            </a:r>
            <a:r>
              <a:rPr lang="en-ID" sz="2000" dirty="0" err="1">
                <a:solidFill>
                  <a:srgbClr val="103864"/>
                </a:solidFill>
                <a:latin typeface="Sora"/>
                <a:cs typeface="Sora"/>
              </a:rPr>
              <a:t>PinjamPintar's</a:t>
            </a:r>
            <a:r>
              <a:rPr lang="en-ID" sz="2000" dirty="0">
                <a:solidFill>
                  <a:srgbClr val="103864"/>
                </a:solidFill>
                <a:latin typeface="Sora"/>
                <a:cs typeface="Sora"/>
              </a:rPr>
              <a:t> decision-making process from manual lending to more efficient and effective use of credit scores or credit score prediction models.</a:t>
            </a:r>
          </a:p>
        </p:txBody>
      </p:sp>
    </p:spTree>
    <p:extLst>
      <p:ext uri="{BB962C8B-B14F-4D97-AF65-F5344CB8AC3E}">
        <p14:creationId xmlns:p14="http://schemas.microsoft.com/office/powerpoint/2010/main" val="3219227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dirty="0"/>
              <a:t>Dataset Description</a:t>
            </a:r>
            <a:endParaRPr dirty="0"/>
          </a:p>
        </p:txBody>
      </p:sp>
    </p:spTree>
    <p:extLst>
      <p:ext uri="{BB962C8B-B14F-4D97-AF65-F5344CB8AC3E}">
        <p14:creationId xmlns:p14="http://schemas.microsoft.com/office/powerpoint/2010/main" val="3309862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Dataset Description</a:t>
            </a:r>
            <a:endParaRPr dirty="0"/>
          </a:p>
        </p:txBody>
      </p:sp>
      <p:sp>
        <p:nvSpPr>
          <p:cNvPr id="210" name="Google Shape;210;p3"/>
          <p:cNvSpPr txBox="1"/>
          <p:nvPr/>
        </p:nvSpPr>
        <p:spPr>
          <a:xfrm>
            <a:off x="414157" y="1380523"/>
            <a:ext cx="11388900" cy="1938952"/>
          </a:xfrm>
          <a:prstGeom prst="rect">
            <a:avLst/>
          </a:prstGeom>
          <a:noFill/>
          <a:ln>
            <a:noFill/>
          </a:ln>
        </p:spPr>
        <p:txBody>
          <a:bodyPr spcFirstLastPara="1" wrap="square" lIns="91425" tIns="45700" rIns="91425" bIns="45700" anchor="t" anchorCtr="0">
            <a:spAutoFit/>
          </a:bodyPr>
          <a:lstStyle/>
          <a:p>
            <a:pPr algn="just">
              <a:buClr>
                <a:srgbClr val="103864"/>
              </a:buClr>
              <a:buSzPts val="2000"/>
            </a:pPr>
            <a:r>
              <a:rPr lang="en-ID" sz="2000" dirty="0">
                <a:solidFill>
                  <a:srgbClr val="103864"/>
                </a:solidFill>
                <a:latin typeface="Sora"/>
                <a:cs typeface="Sora"/>
              </a:rPr>
              <a:t>The dataset comes from </a:t>
            </a:r>
            <a:r>
              <a:rPr lang="en-ID" sz="2000" dirty="0" err="1">
                <a:solidFill>
                  <a:srgbClr val="103864"/>
                </a:solidFill>
                <a:latin typeface="Sora"/>
                <a:cs typeface="Sora"/>
                <a:hlinkClick r:id="rId3">
                  <a:extLst>
                    <a:ext uri="{A12FA001-AC4F-418D-AE19-62706E023703}">
                      <ahyp:hlinkClr xmlns:ahyp="http://schemas.microsoft.com/office/drawing/2018/hyperlinkcolor" val="tx"/>
                    </a:ext>
                  </a:extLst>
                </a:hlinkClick>
              </a:rPr>
              <a:t>loan_default</a:t>
            </a:r>
            <a:r>
              <a:rPr lang="en-ID" sz="2000" dirty="0">
                <a:solidFill>
                  <a:srgbClr val="103864"/>
                </a:solidFill>
                <a:latin typeface="Sora"/>
                <a:cs typeface="Sora"/>
              </a:rPr>
              <a:t>. This dataset has 255,347 accounts (assumption) from 18 variables, but only uses a few variables that are relevant in influencing/</a:t>
            </a:r>
            <a:br>
              <a:rPr lang="en-ID" sz="2000" dirty="0">
                <a:solidFill>
                  <a:srgbClr val="103864"/>
                </a:solidFill>
                <a:latin typeface="Sora"/>
                <a:cs typeface="Sora"/>
              </a:rPr>
            </a:br>
            <a:r>
              <a:rPr lang="en-ID" sz="2000" dirty="0">
                <a:solidFill>
                  <a:srgbClr val="103864"/>
                </a:solidFill>
                <a:latin typeface="Sora"/>
                <a:cs typeface="Sora"/>
              </a:rPr>
              <a:t>evaluating loan default. The data is a collection of information that includes demographic, financial, and target variable information. The data consists of :</a:t>
            </a:r>
          </a:p>
          <a:p>
            <a:pPr algn="just">
              <a:buClr>
                <a:srgbClr val="103864"/>
              </a:buClr>
              <a:buSzPts val="2000"/>
            </a:pPr>
            <a:endParaRPr lang="en-ID" sz="2000" dirty="0">
              <a:solidFill>
                <a:srgbClr val="103864"/>
              </a:solidFill>
              <a:latin typeface="Sora"/>
              <a:cs typeface="Sora"/>
            </a:endParaRPr>
          </a:p>
          <a:p>
            <a:pPr algn="just">
              <a:buClr>
                <a:srgbClr val="103864"/>
              </a:buClr>
              <a:buSzPts val="2000"/>
            </a:pPr>
            <a:r>
              <a:rPr lang="en-ID" sz="2000" dirty="0">
                <a:solidFill>
                  <a:srgbClr val="103864"/>
                </a:solidFill>
                <a:latin typeface="Sora"/>
                <a:cs typeface="Sora"/>
              </a:rPr>
              <a:t>- 15 predictors/potential characteristics		- 1 response/target variable</a:t>
            </a:r>
          </a:p>
        </p:txBody>
      </p:sp>
      <p:pic>
        <p:nvPicPr>
          <p:cNvPr id="4" name="Picture 3">
            <a:extLst>
              <a:ext uri="{FF2B5EF4-FFF2-40B4-BE49-F238E27FC236}">
                <a16:creationId xmlns:a16="http://schemas.microsoft.com/office/drawing/2014/main" id="{6FF03E3F-B212-4BBD-61F2-A0EF925BFE26}"/>
              </a:ext>
            </a:extLst>
          </p:cNvPr>
          <p:cNvPicPr>
            <a:picLocks noChangeAspect="1"/>
          </p:cNvPicPr>
          <p:nvPr/>
        </p:nvPicPr>
        <p:blipFill>
          <a:blip r:embed="rId4"/>
          <a:stretch>
            <a:fillRect/>
          </a:stretch>
        </p:blipFill>
        <p:spPr>
          <a:xfrm>
            <a:off x="423210" y="3283262"/>
            <a:ext cx="5841788" cy="3048417"/>
          </a:xfrm>
          <a:prstGeom prst="rect">
            <a:avLst/>
          </a:prstGeom>
        </p:spPr>
      </p:pic>
      <p:pic>
        <p:nvPicPr>
          <p:cNvPr id="6" name="Picture 5">
            <a:extLst>
              <a:ext uri="{FF2B5EF4-FFF2-40B4-BE49-F238E27FC236}">
                <a16:creationId xmlns:a16="http://schemas.microsoft.com/office/drawing/2014/main" id="{3FC59C6A-EE90-17B4-9317-F9962A1F6265}"/>
              </a:ext>
            </a:extLst>
          </p:cNvPr>
          <p:cNvPicPr>
            <a:picLocks noChangeAspect="1"/>
          </p:cNvPicPr>
          <p:nvPr/>
        </p:nvPicPr>
        <p:blipFill>
          <a:blip r:embed="rId5"/>
          <a:stretch>
            <a:fillRect/>
          </a:stretch>
        </p:blipFill>
        <p:spPr>
          <a:xfrm>
            <a:off x="6421421" y="3301368"/>
            <a:ext cx="5085534" cy="316527"/>
          </a:xfrm>
          <a:prstGeom prst="rect">
            <a:avLst/>
          </a:prstGeom>
        </p:spPr>
      </p:pic>
    </p:spTree>
    <p:extLst>
      <p:ext uri="{BB962C8B-B14F-4D97-AF65-F5344CB8AC3E}">
        <p14:creationId xmlns:p14="http://schemas.microsoft.com/office/powerpoint/2010/main" val="3459078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R="0" lvl="0" rtl="0">
              <a:lnSpc>
                <a:spcPct val="100000"/>
              </a:lnSpc>
              <a:spcBef>
                <a:spcPts val="0"/>
              </a:spcBef>
              <a:spcAft>
                <a:spcPts val="0"/>
              </a:spcAft>
              <a:buClr>
                <a:srgbClr val="103864"/>
              </a:buClr>
              <a:buSzPts val="2000"/>
            </a:pPr>
            <a:r>
              <a:rPr lang="en-US" sz="4000" dirty="0">
                <a:solidFill>
                  <a:srgbClr val="103864"/>
                </a:solidFill>
                <a:latin typeface="Sora"/>
                <a:ea typeface="Sora"/>
                <a:cs typeface="Sora"/>
                <a:sym typeface="Sora"/>
              </a:rPr>
              <a:t>Scorecards Development</a:t>
            </a:r>
          </a:p>
        </p:txBody>
      </p:sp>
    </p:spTree>
    <p:extLst>
      <p:ext uri="{BB962C8B-B14F-4D97-AF65-F5344CB8AC3E}">
        <p14:creationId xmlns:p14="http://schemas.microsoft.com/office/powerpoint/2010/main" val="1529822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r>
              <a:rPr lang="en-US" dirty="0">
                <a:solidFill>
                  <a:srgbClr val="103864"/>
                </a:solidFill>
                <a:latin typeface="Sora"/>
                <a:ea typeface="Sora"/>
                <a:cs typeface="Sora"/>
                <a:sym typeface="Sora"/>
              </a:rPr>
              <a:t>Scorecards Development</a:t>
            </a:r>
            <a:endParaRPr dirty="0"/>
          </a:p>
        </p:txBody>
      </p:sp>
      <p:sp>
        <p:nvSpPr>
          <p:cNvPr id="4" name="Google Shape;210;p3">
            <a:extLst>
              <a:ext uri="{FF2B5EF4-FFF2-40B4-BE49-F238E27FC236}">
                <a16:creationId xmlns:a16="http://schemas.microsoft.com/office/drawing/2014/main" id="{70889729-5589-1D08-5B6B-F2289D4451BD}"/>
              </a:ext>
            </a:extLst>
          </p:cNvPr>
          <p:cNvSpPr txBox="1"/>
          <p:nvPr/>
        </p:nvSpPr>
        <p:spPr>
          <a:xfrm>
            <a:off x="414157" y="1593432"/>
            <a:ext cx="11388900" cy="3979511"/>
          </a:xfrm>
          <a:prstGeom prst="rect">
            <a:avLst/>
          </a:prstGeom>
          <a:noFill/>
          <a:ln>
            <a:noFill/>
          </a:ln>
        </p:spPr>
        <p:txBody>
          <a:bodyPr spcFirstLastPara="1" wrap="square" lIns="91425" tIns="45700" rIns="91425" bIns="45700" anchor="t" anchorCtr="0">
            <a:spAutoFit/>
          </a:bodyPr>
          <a:lstStyle/>
          <a:p>
            <a:pPr marL="431800" indent="-342900" algn="just">
              <a:lnSpc>
                <a:spcPct val="107000"/>
              </a:lnSpc>
              <a:spcAft>
                <a:spcPts val="800"/>
              </a:spcAft>
              <a:buFont typeface="Arial" panose="020B0604020202020204" pitchFamily="34" charset="0"/>
              <a:buChar char="•"/>
              <a:tabLst>
                <a:tab pos="450215" algn="l"/>
              </a:tabLst>
            </a:pPr>
            <a:r>
              <a:rPr lang="en-US" sz="2000" dirty="0">
                <a:solidFill>
                  <a:srgbClr val="103864"/>
                </a:solidFill>
                <a:latin typeface="Sora"/>
                <a:cs typeface="Sora"/>
              </a:rPr>
              <a:t>Scorecard Development Process</a:t>
            </a:r>
          </a:p>
          <a:p>
            <a:pPr marL="88900" algn="just">
              <a:lnSpc>
                <a:spcPct val="107000"/>
              </a:lnSpc>
              <a:spcAft>
                <a:spcPts val="800"/>
              </a:spcAft>
              <a:tabLst>
                <a:tab pos="450215" algn="l"/>
              </a:tabLst>
            </a:pPr>
            <a:r>
              <a:rPr lang="en-US" sz="2000" dirty="0">
                <a:solidFill>
                  <a:srgbClr val="103864"/>
                </a:solidFill>
                <a:latin typeface="Sora"/>
                <a:cs typeface="Sora"/>
              </a:rPr>
              <a:t>	1. Explore Data</a:t>
            </a:r>
          </a:p>
          <a:p>
            <a:pPr marL="88900" algn="just">
              <a:lnSpc>
                <a:spcPct val="107000"/>
              </a:lnSpc>
              <a:spcAft>
                <a:spcPts val="800"/>
              </a:spcAft>
              <a:tabLst>
                <a:tab pos="450215" algn="l"/>
              </a:tabLst>
            </a:pPr>
            <a:r>
              <a:rPr lang="en-US" sz="2000" dirty="0">
                <a:solidFill>
                  <a:srgbClr val="103864"/>
                </a:solidFill>
                <a:latin typeface="Sora"/>
                <a:cs typeface="Sora"/>
              </a:rPr>
              <a:t>	2. Handle Missing Values and Outliers</a:t>
            </a:r>
          </a:p>
          <a:p>
            <a:pPr marL="88900" algn="just">
              <a:lnSpc>
                <a:spcPct val="107000"/>
              </a:lnSpc>
              <a:spcAft>
                <a:spcPts val="800"/>
              </a:spcAft>
              <a:tabLst>
                <a:tab pos="450215" algn="l"/>
              </a:tabLst>
            </a:pPr>
            <a:r>
              <a:rPr lang="en-US" sz="2000" dirty="0">
                <a:solidFill>
                  <a:srgbClr val="103864"/>
                </a:solidFill>
                <a:latin typeface="Sora"/>
                <a:cs typeface="Sora"/>
              </a:rPr>
              <a:t>	3. Check Correlation</a:t>
            </a:r>
          </a:p>
          <a:p>
            <a:pPr marL="88900" algn="just">
              <a:lnSpc>
                <a:spcPct val="107000"/>
              </a:lnSpc>
              <a:spcAft>
                <a:spcPts val="800"/>
              </a:spcAft>
              <a:tabLst>
                <a:tab pos="450215" algn="l"/>
              </a:tabLst>
            </a:pPr>
            <a:r>
              <a:rPr lang="en-US" sz="2000" dirty="0">
                <a:solidFill>
                  <a:srgbClr val="103864"/>
                </a:solidFill>
                <a:latin typeface="Sora"/>
                <a:cs typeface="Sora"/>
              </a:rPr>
              <a:t>	4. Initial Characteristic Analysis</a:t>
            </a:r>
          </a:p>
          <a:p>
            <a:pPr marL="88900" algn="just">
              <a:lnSpc>
                <a:spcPct val="107000"/>
              </a:lnSpc>
              <a:spcAft>
                <a:spcPts val="800"/>
              </a:spcAft>
              <a:tabLst>
                <a:tab pos="450215" algn="l"/>
              </a:tabLst>
            </a:pPr>
            <a:r>
              <a:rPr lang="en-US" sz="2000" dirty="0">
                <a:solidFill>
                  <a:srgbClr val="103864"/>
                </a:solidFill>
                <a:latin typeface="Sora"/>
                <a:cs typeface="Sora"/>
              </a:rPr>
              <a:t>	5. Statistical Measures</a:t>
            </a:r>
          </a:p>
          <a:p>
            <a:pPr marL="88900" algn="just">
              <a:lnSpc>
                <a:spcPct val="107000"/>
              </a:lnSpc>
              <a:spcAft>
                <a:spcPts val="800"/>
              </a:spcAft>
              <a:tabLst>
                <a:tab pos="450215" algn="l"/>
              </a:tabLst>
            </a:pPr>
            <a:r>
              <a:rPr lang="en-US" sz="2000" dirty="0">
                <a:solidFill>
                  <a:srgbClr val="103864"/>
                </a:solidFill>
                <a:latin typeface="Sora"/>
                <a:cs typeface="Sora"/>
              </a:rPr>
              <a:t>	6. Check Logical Trend and Business/Operational Considerations</a:t>
            </a:r>
          </a:p>
          <a:p>
            <a:pPr marL="88900" algn="just">
              <a:lnSpc>
                <a:spcPct val="107000"/>
              </a:lnSpc>
              <a:spcAft>
                <a:spcPts val="800"/>
              </a:spcAft>
              <a:tabLst>
                <a:tab pos="450215" algn="l"/>
              </a:tabLst>
            </a:pPr>
            <a:r>
              <a:rPr lang="en-US" sz="2000" dirty="0">
                <a:solidFill>
                  <a:srgbClr val="103864"/>
                </a:solidFill>
                <a:latin typeface="Sora"/>
                <a:cs typeface="Sora"/>
              </a:rPr>
              <a:t>	7. Design Scorecard</a:t>
            </a:r>
          </a:p>
          <a:p>
            <a:pPr marL="88900" algn="just">
              <a:lnSpc>
                <a:spcPct val="107000"/>
              </a:lnSpc>
              <a:spcAft>
                <a:spcPts val="800"/>
              </a:spcAft>
              <a:tabLst>
                <a:tab pos="450215" algn="l"/>
              </a:tabLst>
            </a:pPr>
            <a:r>
              <a:rPr lang="en-US" sz="2000" dirty="0">
                <a:solidFill>
                  <a:srgbClr val="103864"/>
                </a:solidFill>
                <a:latin typeface="Sora"/>
                <a:cs typeface="Sora"/>
              </a:rPr>
              <a:t>	8. Choose Scorecard</a:t>
            </a:r>
            <a:endParaRPr lang="en-ID" sz="2000" dirty="0">
              <a:solidFill>
                <a:srgbClr val="103864"/>
              </a:solidFill>
              <a:latin typeface="Sora"/>
              <a:cs typeface="Sora"/>
            </a:endParaRPr>
          </a:p>
        </p:txBody>
      </p:sp>
    </p:spTree>
    <p:extLst>
      <p:ext uri="{BB962C8B-B14F-4D97-AF65-F5344CB8AC3E}">
        <p14:creationId xmlns:p14="http://schemas.microsoft.com/office/powerpoint/2010/main" val="1727169628"/>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470</TotalTime>
  <Words>1343</Words>
  <Application>Microsoft Office PowerPoint</Application>
  <PresentationFormat>Widescreen</PresentationFormat>
  <Paragraphs>129</Paragraphs>
  <Slides>27</Slides>
  <Notes>27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Arial</vt:lpstr>
      <vt:lpstr>Calibri</vt:lpstr>
      <vt:lpstr>Roboto Mono</vt:lpstr>
      <vt:lpstr>Wingdings</vt:lpstr>
      <vt:lpstr>Montserrat Light</vt:lpstr>
      <vt:lpstr>Roboto Mono Medium</vt:lpstr>
      <vt:lpstr>Roboto Mono Light</vt:lpstr>
      <vt:lpstr>Sora</vt:lpstr>
      <vt:lpstr>1_Office Theme</vt:lpstr>
      <vt:lpstr>Office Theme</vt:lpstr>
      <vt:lpstr>PowerPoint Presentation</vt:lpstr>
      <vt:lpstr>Outline</vt:lpstr>
      <vt:lpstr>Introduction and Background</vt:lpstr>
      <vt:lpstr>Introduction and Background</vt:lpstr>
      <vt:lpstr>Introduction and Background</vt:lpstr>
      <vt:lpstr>Dataset Description</vt:lpstr>
      <vt:lpstr>Dataset Description</vt:lpstr>
      <vt:lpstr>Scorecards Development</vt:lpstr>
      <vt:lpstr>Scorecards Development</vt:lpstr>
      <vt:lpstr>Scorecards Development</vt:lpstr>
      <vt:lpstr>Scorecards Development</vt:lpstr>
      <vt:lpstr>Scorecards Development</vt:lpstr>
      <vt:lpstr>Scorecards Development</vt:lpstr>
      <vt:lpstr>Scorecards Development</vt:lpstr>
      <vt:lpstr>Scorecards Development</vt:lpstr>
      <vt:lpstr>Scorecards Development</vt:lpstr>
      <vt:lpstr>Scorecards Development</vt:lpstr>
      <vt:lpstr>Scorecards Development</vt:lpstr>
      <vt:lpstr>Scorecards Development</vt:lpstr>
      <vt:lpstr>Implementation Plan</vt:lpstr>
      <vt:lpstr>Implementation Plan</vt:lpstr>
      <vt:lpstr>Implementation Plan</vt:lpstr>
      <vt:lpstr>Implementation Plan</vt:lpstr>
      <vt:lpstr>Conclusion and Recommendation</vt:lpstr>
      <vt:lpstr>Conclusion</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RIDO TRI PUTRA</dc:creator>
  <cp:lastModifiedBy>UYUN</cp:lastModifiedBy>
  <cp:revision>24</cp:revision>
  <dcterms:created xsi:type="dcterms:W3CDTF">2022-06-30T03:08:43Z</dcterms:created>
  <dcterms:modified xsi:type="dcterms:W3CDTF">2023-11-04T23:54:07Z</dcterms:modified>
</cp:coreProperties>
</file>